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handoutMasterIdLst>
    <p:handoutMasterId r:id="rId12"/>
  </p:handoutMasterIdLst>
  <p:sldIdLst>
    <p:sldId id="1852" r:id="rId5"/>
    <p:sldId id="257" r:id="rId6"/>
    <p:sldId id="1855" r:id="rId7"/>
    <p:sldId id="1857" r:id="rId8"/>
    <p:sldId id="1858" r:id="rId9"/>
    <p:sldId id="1859" r:id="rId1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72" userDrawn="1">
          <p15:clr>
            <a:srgbClr val="A4A3A4"/>
          </p15:clr>
        </p15:guide>
        <p15:guide id="2" pos="336" userDrawn="1">
          <p15:clr>
            <a:srgbClr val="A4A3A4"/>
          </p15:clr>
        </p15:guide>
        <p15:guide id="3" pos="4056" userDrawn="1">
          <p15:clr>
            <a:srgbClr val="A4A3A4"/>
          </p15:clr>
        </p15:guide>
        <p15:guide id="4" orient="horz" pos="480" userDrawn="1">
          <p15:clr>
            <a:srgbClr val="A4A3A4"/>
          </p15:clr>
        </p15:guide>
        <p15:guide id="5" pos="2208" userDrawn="1">
          <p15:clr>
            <a:srgbClr val="A4A3A4"/>
          </p15:clr>
        </p15:guide>
        <p15:guide id="6" orient="horz" pos="840" userDrawn="1">
          <p15:clr>
            <a:srgbClr val="A4A3A4"/>
          </p15:clr>
        </p15:guide>
        <p15:guide id="7" orient="horz" pos="936" userDrawn="1">
          <p15:clr>
            <a:srgbClr val="A4A3A4"/>
          </p15:clr>
        </p15:guide>
        <p15:guide id="8" orient="horz" pos="29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660"/>
    <a:srgbClr val="4660D0"/>
    <a:srgbClr val="B0A066"/>
    <a:srgbClr val="E6F2DE"/>
    <a:srgbClr val="7233FF"/>
    <a:srgbClr val="726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snapToObjects="1" showGuides="1">
      <p:cViewPr varScale="1">
        <p:scale>
          <a:sx n="74" d="100"/>
          <a:sy n="74" d="100"/>
        </p:scale>
        <p:origin x="2179" y="62"/>
      </p:cViewPr>
      <p:guideLst>
        <p:guide orient="horz" pos="5472"/>
        <p:guide pos="336"/>
        <p:guide pos="4056"/>
        <p:guide orient="horz" pos="480"/>
        <p:guide pos="2208"/>
        <p:guide orient="horz" pos="840"/>
        <p:guide orient="horz" pos="936"/>
        <p:guide orient="horz" pos="2980"/>
      </p:guideLst>
    </p:cSldViewPr>
  </p:slideViewPr>
  <p:notesTextViewPr>
    <p:cViewPr>
      <p:scale>
        <a:sx n="1" d="1"/>
        <a:sy n="1" d="1"/>
      </p:scale>
      <p:origin x="0" y="0"/>
    </p:cViewPr>
  </p:notesTextViewPr>
  <p:notesViewPr>
    <p:cSldViewPr snapToGrid="0" snapToObjects="1" showGuides="1">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D6D3A-6FF1-3245-8C0C-0CDAD9137D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41029F-5AC1-4540-B209-199E706F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396E7-87BF-864A-BE04-A221C272D6E1}" type="datetimeFigureOut">
              <a:rPr lang="en-US" smtClean="0"/>
              <a:t>1/22/2026</a:t>
            </a:fld>
            <a:endParaRPr lang="en-US" dirty="0"/>
          </a:p>
        </p:txBody>
      </p:sp>
      <p:sp>
        <p:nvSpPr>
          <p:cNvPr id="4" name="Footer Placeholder 3">
            <a:extLst>
              <a:ext uri="{FF2B5EF4-FFF2-40B4-BE49-F238E27FC236}">
                <a16:creationId xmlns:a16="http://schemas.microsoft.com/office/drawing/2014/main" id="{9324ECBB-A41A-8545-BE90-99EEEFFE5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82C71-B8E6-9B4A-85BE-BA104C2C46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C17898-3A10-CF44-A552-3280948685A7}" type="slidenum">
              <a:rPr lang="en-US" smtClean="0"/>
              <a:t>‹#›</a:t>
            </a:fld>
            <a:endParaRPr lang="en-US" dirty="0"/>
          </a:p>
        </p:txBody>
      </p:sp>
    </p:spTree>
    <p:extLst>
      <p:ext uri="{BB962C8B-B14F-4D97-AF65-F5344CB8AC3E}">
        <p14:creationId xmlns:p14="http://schemas.microsoft.com/office/powerpoint/2010/main" val="400825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DC7F0-27B3-48E7-9288-964E7EEDAEE4}" type="datetimeFigureOut">
              <a:rPr lang="en-US" smtClean="0"/>
              <a:t>1/22/2026</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E8996-8344-4FE8-B696-CB62494C532E}" type="slidenum">
              <a:rPr lang="en-US" smtClean="0"/>
              <a:t>‹#›</a:t>
            </a:fld>
            <a:endParaRPr lang="en-US" dirty="0"/>
          </a:p>
        </p:txBody>
      </p:sp>
    </p:spTree>
    <p:extLst>
      <p:ext uri="{BB962C8B-B14F-4D97-AF65-F5344CB8AC3E}">
        <p14:creationId xmlns:p14="http://schemas.microsoft.com/office/powerpoint/2010/main" val="103159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56BED-E730-C6A7-B8D6-E83DD013B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3162D-2F40-E071-E513-E22E2B4A0778}"/>
              </a:ext>
            </a:extLst>
          </p:cNvPr>
          <p:cNvSpPr>
            <a:spLocks noGrp="1" noRot="1" noChangeAspect="1"/>
          </p:cNvSpPr>
          <p:nvPr>
            <p:ph type="sldImg"/>
          </p:nvPr>
        </p:nvSpPr>
        <p:spPr>
          <a:xfrm>
            <a:off x="2143125" y="685800"/>
            <a:ext cx="2571750" cy="3429000"/>
          </a:xfrm>
        </p:spPr>
      </p:sp>
      <p:sp>
        <p:nvSpPr>
          <p:cNvPr id="3" name="Notes Placeholder 2">
            <a:extLst>
              <a:ext uri="{FF2B5EF4-FFF2-40B4-BE49-F238E27FC236}">
                <a16:creationId xmlns:a16="http://schemas.microsoft.com/office/drawing/2014/main" id="{F04116FC-5C41-9CCA-BEE5-BED7AC7B30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1D7860-E421-C4F9-DB97-D2A7145F24E3}"/>
              </a:ext>
            </a:extLst>
          </p:cNvPr>
          <p:cNvSpPr>
            <a:spLocks noGrp="1"/>
          </p:cNvSpPr>
          <p:nvPr>
            <p:ph type="sldNum" sz="quarter" idx="5"/>
          </p:nvPr>
        </p:nvSpPr>
        <p:spPr/>
        <p:txBody>
          <a:bodyPr/>
          <a:lstStyle/>
          <a:p>
            <a:fld id="{6DEB7EE2-04A2-4FB2-9625-C9C73AC4D32F}" type="slidenum">
              <a:rPr lang="en-US" altLang="en-US" smtClean="0"/>
              <a:pPr/>
              <a:t>1</a:t>
            </a:fld>
            <a:endParaRPr lang="en-US" altLang="en-US" dirty="0"/>
          </a:p>
        </p:txBody>
      </p:sp>
    </p:spTree>
    <p:extLst>
      <p:ext uri="{BB962C8B-B14F-4D97-AF65-F5344CB8AC3E}">
        <p14:creationId xmlns:p14="http://schemas.microsoft.com/office/powerpoint/2010/main" val="801152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483ECB7-DD54-45F4-E1B9-88971DC876C3}"/>
              </a:ext>
              <a:ext uri="{C183D7F6-B498-43B3-948B-1728B52AA6E4}">
                <adec:decorative xmlns:adec="http://schemas.microsoft.com/office/drawing/2017/decorative" val="1"/>
              </a:ext>
            </a:extLst>
          </p:cNvPr>
          <p:cNvSpPr/>
          <p:nvPr userDrawn="1"/>
        </p:nvSpPr>
        <p:spPr>
          <a:xfrm>
            <a:off x="0" y="-18288"/>
            <a:ext cx="6858000" cy="18117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3A0CF2-A337-280A-AA6D-AF91B2700C9C}"/>
              </a:ext>
            </a:extLst>
          </p:cNvPr>
          <p:cNvSpPr>
            <a:spLocks noGrp="1"/>
          </p:cNvSpPr>
          <p:nvPr>
            <p:ph type="title" hasCustomPrompt="1"/>
          </p:nvPr>
        </p:nvSpPr>
        <p:spPr>
          <a:xfrm>
            <a:off x="395288" y="563037"/>
            <a:ext cx="5915025" cy="671404"/>
          </a:xfrm>
        </p:spPr>
        <p:txBody>
          <a:bodyPr anchor="t">
            <a:noAutofit/>
          </a:bodyPr>
          <a:lstStyle>
            <a:lvl1pPr>
              <a:defRPr sz="4800" cap="all" baseline="0">
                <a:solidFill>
                  <a:schemeClr val="tx2"/>
                </a:solidFill>
              </a:defRPr>
            </a:lvl1pPr>
          </a:lstStyle>
          <a:p>
            <a:r>
              <a:rPr lang="en-US" dirty="0"/>
              <a:t>ADD TITLE</a:t>
            </a:r>
          </a:p>
        </p:txBody>
      </p:sp>
      <p:sp>
        <p:nvSpPr>
          <p:cNvPr id="25" name="Picture Placeholder 24">
            <a:extLst>
              <a:ext uri="{FF2B5EF4-FFF2-40B4-BE49-F238E27FC236}">
                <a16:creationId xmlns:a16="http://schemas.microsoft.com/office/drawing/2014/main" id="{2EECF9F9-42DB-40B1-B7C9-280C2A64578D}"/>
              </a:ext>
            </a:extLst>
          </p:cNvPr>
          <p:cNvSpPr>
            <a:spLocks noGrp="1"/>
          </p:cNvSpPr>
          <p:nvPr>
            <p:ph type="pic" sz="quarter" idx="37"/>
          </p:nvPr>
        </p:nvSpPr>
        <p:spPr>
          <a:xfrm>
            <a:off x="445768" y="127327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1D67001-3840-FBF6-06F2-D88A1442AE8A}"/>
              </a:ext>
            </a:extLst>
          </p:cNvPr>
          <p:cNvSpPr>
            <a:spLocks noGrp="1"/>
          </p:cNvSpPr>
          <p:nvPr>
            <p:ph type="body" sz="quarter" idx="10" hasCustomPrompt="1"/>
          </p:nvPr>
        </p:nvSpPr>
        <p:spPr>
          <a:xfrm>
            <a:off x="636904" y="1261745"/>
            <a:ext cx="10928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0" name="Picture Placeholder 24">
            <a:extLst>
              <a:ext uri="{FF2B5EF4-FFF2-40B4-BE49-F238E27FC236}">
                <a16:creationId xmlns:a16="http://schemas.microsoft.com/office/drawing/2014/main" id="{150F5B40-F428-B47C-F599-1B0B33E1ADC5}"/>
              </a:ext>
            </a:extLst>
          </p:cNvPr>
          <p:cNvSpPr>
            <a:spLocks noGrp="1"/>
          </p:cNvSpPr>
          <p:nvPr>
            <p:ph type="pic" sz="quarter" idx="38"/>
          </p:nvPr>
        </p:nvSpPr>
        <p:spPr>
          <a:xfrm>
            <a:off x="1681162" y="126311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7" name="Text Placeholder 5">
            <a:extLst>
              <a:ext uri="{FF2B5EF4-FFF2-40B4-BE49-F238E27FC236}">
                <a16:creationId xmlns:a16="http://schemas.microsoft.com/office/drawing/2014/main" id="{1D675B6C-0319-967E-52DD-DDB28CBBB0E2}"/>
              </a:ext>
            </a:extLst>
          </p:cNvPr>
          <p:cNvSpPr>
            <a:spLocks noGrp="1"/>
          </p:cNvSpPr>
          <p:nvPr>
            <p:ph type="body" sz="quarter" idx="11" hasCustomPrompt="1"/>
          </p:nvPr>
        </p:nvSpPr>
        <p:spPr>
          <a:xfrm>
            <a:off x="1856104" y="1265873"/>
            <a:ext cx="1435735"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1" name="Picture Placeholder 24">
            <a:extLst>
              <a:ext uri="{FF2B5EF4-FFF2-40B4-BE49-F238E27FC236}">
                <a16:creationId xmlns:a16="http://schemas.microsoft.com/office/drawing/2014/main" id="{E3D40EAE-AD76-A55F-F4A2-0569BC6A174A}"/>
              </a:ext>
            </a:extLst>
          </p:cNvPr>
          <p:cNvSpPr>
            <a:spLocks noGrp="1"/>
          </p:cNvSpPr>
          <p:nvPr>
            <p:ph type="pic" sz="quarter" idx="39"/>
          </p:nvPr>
        </p:nvSpPr>
        <p:spPr>
          <a:xfrm>
            <a:off x="3349209" y="1283437"/>
            <a:ext cx="200025" cy="201168"/>
          </a:xfrm>
        </p:spPr>
        <p:txBody>
          <a:bodyPr lIns="0" tIns="0" rIns="0" bIns="0">
            <a:noAutofit/>
          </a:bodyPr>
          <a:lstStyle>
            <a:lvl1pPr marL="0" indent="0" algn="ctr">
              <a:buNone/>
              <a:defRPr sz="400"/>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7585954D-2C77-7E30-72DC-CB098221B62D}"/>
              </a:ext>
            </a:extLst>
          </p:cNvPr>
          <p:cNvSpPr>
            <a:spLocks noGrp="1"/>
          </p:cNvSpPr>
          <p:nvPr>
            <p:ph type="body" sz="quarter" idx="12" hasCustomPrompt="1"/>
          </p:nvPr>
        </p:nvSpPr>
        <p:spPr>
          <a:xfrm>
            <a:off x="3530868" y="1265554"/>
            <a:ext cx="1753602" cy="296863"/>
          </a:xfrm>
        </p:spPr>
        <p:txBody>
          <a:bodyPr>
            <a:noAutofit/>
          </a:bodyPr>
          <a:lstStyle>
            <a:lvl1pPr marL="0" indent="0">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0" name="Text Placeholder 5">
            <a:extLst>
              <a:ext uri="{FF2B5EF4-FFF2-40B4-BE49-F238E27FC236}">
                <a16:creationId xmlns:a16="http://schemas.microsoft.com/office/drawing/2014/main" id="{9BB03170-BCB5-1CD3-2532-F48A91CDA710}"/>
              </a:ext>
            </a:extLst>
          </p:cNvPr>
          <p:cNvSpPr>
            <a:spLocks noGrp="1"/>
          </p:cNvSpPr>
          <p:nvPr>
            <p:ph type="body" sz="quarter" idx="14" hasCustomPrompt="1"/>
          </p:nvPr>
        </p:nvSpPr>
        <p:spPr>
          <a:xfrm>
            <a:off x="446404" y="2130743"/>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9" name="Text Placeholder 5">
            <a:extLst>
              <a:ext uri="{FF2B5EF4-FFF2-40B4-BE49-F238E27FC236}">
                <a16:creationId xmlns:a16="http://schemas.microsoft.com/office/drawing/2014/main" id="{5A5DC9DF-1048-95E0-28F5-3BDC93BA9A4F}"/>
              </a:ext>
            </a:extLst>
          </p:cNvPr>
          <p:cNvSpPr>
            <a:spLocks noGrp="1"/>
          </p:cNvSpPr>
          <p:nvPr>
            <p:ph type="body" sz="quarter" idx="13" hasCustomPrompt="1"/>
          </p:nvPr>
        </p:nvSpPr>
        <p:spPr>
          <a:xfrm>
            <a:off x="443228" y="2473643"/>
            <a:ext cx="2040892" cy="76104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6" name="Text Placeholder 5">
            <a:extLst>
              <a:ext uri="{FF2B5EF4-FFF2-40B4-BE49-F238E27FC236}">
                <a16:creationId xmlns:a16="http://schemas.microsoft.com/office/drawing/2014/main" id="{5CC7FBF8-6259-3E63-34DD-185D9E85B39D}"/>
              </a:ext>
            </a:extLst>
          </p:cNvPr>
          <p:cNvSpPr>
            <a:spLocks noGrp="1"/>
          </p:cNvSpPr>
          <p:nvPr>
            <p:ph type="body" sz="quarter" idx="28" hasCustomPrompt="1"/>
          </p:nvPr>
        </p:nvSpPr>
        <p:spPr>
          <a:xfrm>
            <a:off x="446404" y="3351848"/>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75" name="Text Placeholder 5">
            <a:extLst>
              <a:ext uri="{FF2B5EF4-FFF2-40B4-BE49-F238E27FC236}">
                <a16:creationId xmlns:a16="http://schemas.microsoft.com/office/drawing/2014/main" id="{755C7909-736E-1D5F-8A80-5C2FE92EC742}"/>
              </a:ext>
            </a:extLst>
          </p:cNvPr>
          <p:cNvSpPr>
            <a:spLocks noGrp="1"/>
          </p:cNvSpPr>
          <p:nvPr>
            <p:ph type="body" sz="quarter" idx="41" hasCustomPrompt="1"/>
          </p:nvPr>
        </p:nvSpPr>
        <p:spPr>
          <a:xfrm>
            <a:off x="532768"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6" name="Text Placeholder 5">
            <a:extLst>
              <a:ext uri="{FF2B5EF4-FFF2-40B4-BE49-F238E27FC236}">
                <a16:creationId xmlns:a16="http://schemas.microsoft.com/office/drawing/2014/main" id="{6AD86823-AFFD-526A-8B04-EF549603785A}"/>
              </a:ext>
            </a:extLst>
          </p:cNvPr>
          <p:cNvSpPr>
            <a:spLocks noGrp="1"/>
          </p:cNvSpPr>
          <p:nvPr>
            <p:ph type="body" sz="quarter" idx="42" hasCustomPrompt="1"/>
          </p:nvPr>
        </p:nvSpPr>
        <p:spPr>
          <a:xfrm>
            <a:off x="767556"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7" name="Text Placeholder 5">
            <a:extLst>
              <a:ext uri="{FF2B5EF4-FFF2-40B4-BE49-F238E27FC236}">
                <a16:creationId xmlns:a16="http://schemas.microsoft.com/office/drawing/2014/main" id="{8751A130-9A8D-3FD9-AF30-50ABE89DAD2B}"/>
              </a:ext>
            </a:extLst>
          </p:cNvPr>
          <p:cNvSpPr>
            <a:spLocks noGrp="1"/>
          </p:cNvSpPr>
          <p:nvPr>
            <p:ph type="body" sz="quarter" idx="43" hasCustomPrompt="1"/>
          </p:nvPr>
        </p:nvSpPr>
        <p:spPr>
          <a:xfrm>
            <a:off x="1002344"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8" name="Text Placeholder 5">
            <a:extLst>
              <a:ext uri="{FF2B5EF4-FFF2-40B4-BE49-F238E27FC236}">
                <a16:creationId xmlns:a16="http://schemas.microsoft.com/office/drawing/2014/main" id="{80198624-BD1A-085B-1227-0B236515C57D}"/>
              </a:ext>
            </a:extLst>
          </p:cNvPr>
          <p:cNvSpPr>
            <a:spLocks noGrp="1"/>
          </p:cNvSpPr>
          <p:nvPr>
            <p:ph type="body" sz="quarter" idx="44" hasCustomPrompt="1"/>
          </p:nvPr>
        </p:nvSpPr>
        <p:spPr>
          <a:xfrm>
            <a:off x="1237132"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79" name="Text Placeholder 5">
            <a:extLst>
              <a:ext uri="{FF2B5EF4-FFF2-40B4-BE49-F238E27FC236}">
                <a16:creationId xmlns:a16="http://schemas.microsoft.com/office/drawing/2014/main" id="{FACF5D81-B746-D779-3B52-7BC4575DE226}"/>
              </a:ext>
            </a:extLst>
          </p:cNvPr>
          <p:cNvSpPr>
            <a:spLocks noGrp="1"/>
          </p:cNvSpPr>
          <p:nvPr>
            <p:ph type="body" sz="quarter" idx="45" hasCustomPrompt="1"/>
          </p:nvPr>
        </p:nvSpPr>
        <p:spPr>
          <a:xfrm>
            <a:off x="1471920" y="3763225"/>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0" name="Text Placeholder 5">
            <a:extLst>
              <a:ext uri="{FF2B5EF4-FFF2-40B4-BE49-F238E27FC236}">
                <a16:creationId xmlns:a16="http://schemas.microsoft.com/office/drawing/2014/main" id="{38D603FE-E43F-BCF4-FF31-EB00BFEE3B09}"/>
              </a:ext>
            </a:extLst>
          </p:cNvPr>
          <p:cNvSpPr>
            <a:spLocks noGrp="1"/>
          </p:cNvSpPr>
          <p:nvPr>
            <p:ph type="body" sz="quarter" idx="46" hasCustomPrompt="1"/>
          </p:nvPr>
        </p:nvSpPr>
        <p:spPr>
          <a:xfrm>
            <a:off x="1706708"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1" name="Text Placeholder 5">
            <a:extLst>
              <a:ext uri="{FF2B5EF4-FFF2-40B4-BE49-F238E27FC236}">
                <a16:creationId xmlns:a16="http://schemas.microsoft.com/office/drawing/2014/main" id="{7BBE2FBF-F24D-5BA9-25D8-9FAC20D485B1}"/>
              </a:ext>
            </a:extLst>
          </p:cNvPr>
          <p:cNvSpPr>
            <a:spLocks noGrp="1"/>
          </p:cNvSpPr>
          <p:nvPr>
            <p:ph type="body" sz="quarter" idx="47" hasCustomPrompt="1"/>
          </p:nvPr>
        </p:nvSpPr>
        <p:spPr>
          <a:xfrm>
            <a:off x="1941496"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2" name="Text Placeholder 5">
            <a:extLst>
              <a:ext uri="{FF2B5EF4-FFF2-40B4-BE49-F238E27FC236}">
                <a16:creationId xmlns:a16="http://schemas.microsoft.com/office/drawing/2014/main" id="{FC179013-0FFD-22A5-EBDB-60C627D45528}"/>
              </a:ext>
            </a:extLst>
          </p:cNvPr>
          <p:cNvSpPr>
            <a:spLocks noGrp="1"/>
          </p:cNvSpPr>
          <p:nvPr>
            <p:ph type="body" sz="quarter" idx="48" hasCustomPrompt="1"/>
          </p:nvPr>
        </p:nvSpPr>
        <p:spPr>
          <a:xfrm>
            <a:off x="2176283" y="3763225"/>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8" name="Text Placeholder 5">
            <a:extLst>
              <a:ext uri="{FF2B5EF4-FFF2-40B4-BE49-F238E27FC236}">
                <a16:creationId xmlns:a16="http://schemas.microsoft.com/office/drawing/2014/main" id="{B4CAA593-B0EA-9F24-4B3B-FF2B5A09AC95}"/>
              </a:ext>
            </a:extLst>
          </p:cNvPr>
          <p:cNvSpPr>
            <a:spLocks noGrp="1"/>
          </p:cNvSpPr>
          <p:nvPr>
            <p:ph type="body" sz="quarter" idx="30" hasCustomPrompt="1"/>
          </p:nvPr>
        </p:nvSpPr>
        <p:spPr>
          <a:xfrm>
            <a:off x="435608" y="3940110"/>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85" name="Text Placeholder 5">
            <a:extLst>
              <a:ext uri="{FF2B5EF4-FFF2-40B4-BE49-F238E27FC236}">
                <a16:creationId xmlns:a16="http://schemas.microsoft.com/office/drawing/2014/main" id="{90EA0F26-0F9B-73E2-5235-C51FB7BF73B7}"/>
              </a:ext>
            </a:extLst>
          </p:cNvPr>
          <p:cNvSpPr>
            <a:spLocks noGrp="1"/>
          </p:cNvSpPr>
          <p:nvPr>
            <p:ph type="body" sz="quarter" idx="51" hasCustomPrompt="1"/>
          </p:nvPr>
        </p:nvSpPr>
        <p:spPr>
          <a:xfrm>
            <a:off x="53276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6" name="Text Placeholder 5">
            <a:extLst>
              <a:ext uri="{FF2B5EF4-FFF2-40B4-BE49-F238E27FC236}">
                <a16:creationId xmlns:a16="http://schemas.microsoft.com/office/drawing/2014/main" id="{661F107E-A524-7DD1-C334-3B65BB2D5DC1}"/>
              </a:ext>
            </a:extLst>
          </p:cNvPr>
          <p:cNvSpPr>
            <a:spLocks noGrp="1"/>
          </p:cNvSpPr>
          <p:nvPr>
            <p:ph type="body" sz="quarter" idx="52" hasCustomPrompt="1"/>
          </p:nvPr>
        </p:nvSpPr>
        <p:spPr>
          <a:xfrm>
            <a:off x="767556"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7" name="Text Placeholder 5">
            <a:extLst>
              <a:ext uri="{FF2B5EF4-FFF2-40B4-BE49-F238E27FC236}">
                <a16:creationId xmlns:a16="http://schemas.microsoft.com/office/drawing/2014/main" id="{03AE50C4-58EF-C4B4-EEDF-B3C453184CFD}"/>
              </a:ext>
            </a:extLst>
          </p:cNvPr>
          <p:cNvSpPr>
            <a:spLocks noGrp="1"/>
          </p:cNvSpPr>
          <p:nvPr>
            <p:ph type="body" sz="quarter" idx="53" hasCustomPrompt="1"/>
          </p:nvPr>
        </p:nvSpPr>
        <p:spPr>
          <a:xfrm>
            <a:off x="1002344"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8" name="Text Placeholder 5">
            <a:extLst>
              <a:ext uri="{FF2B5EF4-FFF2-40B4-BE49-F238E27FC236}">
                <a16:creationId xmlns:a16="http://schemas.microsoft.com/office/drawing/2014/main" id="{B297057A-EDC6-7CF2-F3D8-9CB2E38CDC12}"/>
              </a:ext>
            </a:extLst>
          </p:cNvPr>
          <p:cNvSpPr>
            <a:spLocks noGrp="1"/>
          </p:cNvSpPr>
          <p:nvPr>
            <p:ph type="body" sz="quarter" idx="54" hasCustomPrompt="1"/>
          </p:nvPr>
        </p:nvSpPr>
        <p:spPr>
          <a:xfrm>
            <a:off x="1237132"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89" name="Text Placeholder 5">
            <a:extLst>
              <a:ext uri="{FF2B5EF4-FFF2-40B4-BE49-F238E27FC236}">
                <a16:creationId xmlns:a16="http://schemas.microsoft.com/office/drawing/2014/main" id="{16D0CA7E-597F-99F8-8BC0-84BBB617F8EE}"/>
              </a:ext>
            </a:extLst>
          </p:cNvPr>
          <p:cNvSpPr>
            <a:spLocks noGrp="1"/>
          </p:cNvSpPr>
          <p:nvPr>
            <p:ph type="body" sz="quarter" idx="55" hasCustomPrompt="1"/>
          </p:nvPr>
        </p:nvSpPr>
        <p:spPr>
          <a:xfrm>
            <a:off x="1471920"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0" name="Text Placeholder 5">
            <a:extLst>
              <a:ext uri="{FF2B5EF4-FFF2-40B4-BE49-F238E27FC236}">
                <a16:creationId xmlns:a16="http://schemas.microsoft.com/office/drawing/2014/main" id="{65914DB8-4B0F-5135-F916-8A6B328539ED}"/>
              </a:ext>
            </a:extLst>
          </p:cNvPr>
          <p:cNvSpPr>
            <a:spLocks noGrp="1"/>
          </p:cNvSpPr>
          <p:nvPr>
            <p:ph type="body" sz="quarter" idx="56" hasCustomPrompt="1"/>
          </p:nvPr>
        </p:nvSpPr>
        <p:spPr>
          <a:xfrm>
            <a:off x="1706708" y="4277933"/>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1" name="Text Placeholder 5">
            <a:extLst>
              <a:ext uri="{FF2B5EF4-FFF2-40B4-BE49-F238E27FC236}">
                <a16:creationId xmlns:a16="http://schemas.microsoft.com/office/drawing/2014/main" id="{496B8ACF-B1C8-5DFC-D170-AD993E21F4F5}"/>
              </a:ext>
            </a:extLst>
          </p:cNvPr>
          <p:cNvSpPr>
            <a:spLocks noGrp="1"/>
          </p:cNvSpPr>
          <p:nvPr>
            <p:ph type="body" sz="quarter" idx="57" hasCustomPrompt="1"/>
          </p:nvPr>
        </p:nvSpPr>
        <p:spPr>
          <a:xfrm>
            <a:off x="1941496"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2" name="Text Placeholder 5">
            <a:extLst>
              <a:ext uri="{FF2B5EF4-FFF2-40B4-BE49-F238E27FC236}">
                <a16:creationId xmlns:a16="http://schemas.microsoft.com/office/drawing/2014/main" id="{20276D85-46A4-538E-2B88-2D9104290F82}"/>
              </a:ext>
            </a:extLst>
          </p:cNvPr>
          <p:cNvSpPr>
            <a:spLocks noGrp="1"/>
          </p:cNvSpPr>
          <p:nvPr>
            <p:ph type="body" sz="quarter" idx="58" hasCustomPrompt="1"/>
          </p:nvPr>
        </p:nvSpPr>
        <p:spPr>
          <a:xfrm>
            <a:off x="2176283" y="4277933"/>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29" name="Text Placeholder 5">
            <a:extLst>
              <a:ext uri="{FF2B5EF4-FFF2-40B4-BE49-F238E27FC236}">
                <a16:creationId xmlns:a16="http://schemas.microsoft.com/office/drawing/2014/main" id="{CC281558-7BC9-8F93-8963-AEE70ADC0310}"/>
              </a:ext>
            </a:extLst>
          </p:cNvPr>
          <p:cNvSpPr>
            <a:spLocks noGrp="1"/>
          </p:cNvSpPr>
          <p:nvPr>
            <p:ph type="body" sz="quarter" idx="31" hasCustomPrompt="1"/>
          </p:nvPr>
        </p:nvSpPr>
        <p:spPr>
          <a:xfrm>
            <a:off x="435608" y="4447252"/>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93" name="Text Placeholder 5">
            <a:extLst>
              <a:ext uri="{FF2B5EF4-FFF2-40B4-BE49-F238E27FC236}">
                <a16:creationId xmlns:a16="http://schemas.microsoft.com/office/drawing/2014/main" id="{9EC21CCE-BF35-6417-A90E-AEA1D4426135}"/>
              </a:ext>
            </a:extLst>
          </p:cNvPr>
          <p:cNvSpPr>
            <a:spLocks noGrp="1"/>
          </p:cNvSpPr>
          <p:nvPr>
            <p:ph type="body" sz="quarter" idx="59" hasCustomPrompt="1"/>
          </p:nvPr>
        </p:nvSpPr>
        <p:spPr>
          <a:xfrm>
            <a:off x="532768"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4" name="Text Placeholder 5">
            <a:extLst>
              <a:ext uri="{FF2B5EF4-FFF2-40B4-BE49-F238E27FC236}">
                <a16:creationId xmlns:a16="http://schemas.microsoft.com/office/drawing/2014/main" id="{752A5D7B-3F43-C268-6E2E-8702D0D6DC7C}"/>
              </a:ext>
            </a:extLst>
          </p:cNvPr>
          <p:cNvSpPr>
            <a:spLocks noGrp="1"/>
          </p:cNvSpPr>
          <p:nvPr>
            <p:ph type="body" sz="quarter" idx="60" hasCustomPrompt="1"/>
          </p:nvPr>
        </p:nvSpPr>
        <p:spPr>
          <a:xfrm>
            <a:off x="767556"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5" name="Text Placeholder 5">
            <a:extLst>
              <a:ext uri="{FF2B5EF4-FFF2-40B4-BE49-F238E27FC236}">
                <a16:creationId xmlns:a16="http://schemas.microsoft.com/office/drawing/2014/main" id="{6A25ADDF-074C-E952-09E3-507DFB336036}"/>
              </a:ext>
            </a:extLst>
          </p:cNvPr>
          <p:cNvSpPr>
            <a:spLocks noGrp="1"/>
          </p:cNvSpPr>
          <p:nvPr>
            <p:ph type="body" sz="quarter" idx="61" hasCustomPrompt="1"/>
          </p:nvPr>
        </p:nvSpPr>
        <p:spPr>
          <a:xfrm>
            <a:off x="1002344"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6" name="Text Placeholder 5">
            <a:extLst>
              <a:ext uri="{FF2B5EF4-FFF2-40B4-BE49-F238E27FC236}">
                <a16:creationId xmlns:a16="http://schemas.microsoft.com/office/drawing/2014/main" id="{4C50B787-73EB-0214-4082-D4969408E213}"/>
              </a:ext>
            </a:extLst>
          </p:cNvPr>
          <p:cNvSpPr>
            <a:spLocks noGrp="1"/>
          </p:cNvSpPr>
          <p:nvPr>
            <p:ph type="body" sz="quarter" idx="62" hasCustomPrompt="1"/>
          </p:nvPr>
        </p:nvSpPr>
        <p:spPr>
          <a:xfrm>
            <a:off x="1237132" y="478515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7" name="Text Placeholder 5">
            <a:extLst>
              <a:ext uri="{FF2B5EF4-FFF2-40B4-BE49-F238E27FC236}">
                <a16:creationId xmlns:a16="http://schemas.microsoft.com/office/drawing/2014/main" id="{5D222311-0A60-9E6E-1BA9-7F1A3D859F58}"/>
              </a:ext>
            </a:extLst>
          </p:cNvPr>
          <p:cNvSpPr>
            <a:spLocks noGrp="1"/>
          </p:cNvSpPr>
          <p:nvPr>
            <p:ph type="body" sz="quarter" idx="63" hasCustomPrompt="1"/>
          </p:nvPr>
        </p:nvSpPr>
        <p:spPr>
          <a:xfrm>
            <a:off x="1471920"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8" name="Text Placeholder 5">
            <a:extLst>
              <a:ext uri="{FF2B5EF4-FFF2-40B4-BE49-F238E27FC236}">
                <a16:creationId xmlns:a16="http://schemas.microsoft.com/office/drawing/2014/main" id="{613728AE-682C-270C-8042-5C53E64A5AE7}"/>
              </a:ext>
            </a:extLst>
          </p:cNvPr>
          <p:cNvSpPr>
            <a:spLocks noGrp="1"/>
          </p:cNvSpPr>
          <p:nvPr>
            <p:ph type="body" sz="quarter" idx="64" hasCustomPrompt="1"/>
          </p:nvPr>
        </p:nvSpPr>
        <p:spPr>
          <a:xfrm>
            <a:off x="1706708"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99" name="Text Placeholder 5">
            <a:extLst>
              <a:ext uri="{FF2B5EF4-FFF2-40B4-BE49-F238E27FC236}">
                <a16:creationId xmlns:a16="http://schemas.microsoft.com/office/drawing/2014/main" id="{999829E8-9AAE-7181-D1AB-349E3F6C4CF3}"/>
              </a:ext>
            </a:extLst>
          </p:cNvPr>
          <p:cNvSpPr>
            <a:spLocks noGrp="1"/>
          </p:cNvSpPr>
          <p:nvPr>
            <p:ph type="body" sz="quarter" idx="65" hasCustomPrompt="1"/>
          </p:nvPr>
        </p:nvSpPr>
        <p:spPr>
          <a:xfrm>
            <a:off x="1941496"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0" name="Text Placeholder 5">
            <a:extLst>
              <a:ext uri="{FF2B5EF4-FFF2-40B4-BE49-F238E27FC236}">
                <a16:creationId xmlns:a16="http://schemas.microsoft.com/office/drawing/2014/main" id="{5D70C7D8-0A88-C4F3-65FF-2E7C93A5B27C}"/>
              </a:ext>
            </a:extLst>
          </p:cNvPr>
          <p:cNvSpPr>
            <a:spLocks noGrp="1"/>
          </p:cNvSpPr>
          <p:nvPr>
            <p:ph type="body" sz="quarter" idx="66" hasCustomPrompt="1"/>
          </p:nvPr>
        </p:nvSpPr>
        <p:spPr>
          <a:xfrm>
            <a:off x="2176283" y="478515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2" name="Text Placeholder 5">
            <a:extLst>
              <a:ext uri="{FF2B5EF4-FFF2-40B4-BE49-F238E27FC236}">
                <a16:creationId xmlns:a16="http://schemas.microsoft.com/office/drawing/2014/main" id="{C8743759-7A15-DB3D-A938-E201F28325F9}"/>
              </a:ext>
            </a:extLst>
          </p:cNvPr>
          <p:cNvSpPr>
            <a:spLocks noGrp="1"/>
          </p:cNvSpPr>
          <p:nvPr>
            <p:ph type="body" sz="quarter" idx="32" hasCustomPrompt="1"/>
          </p:nvPr>
        </p:nvSpPr>
        <p:spPr>
          <a:xfrm>
            <a:off x="435608" y="4946295"/>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01" name="Text Placeholder 5">
            <a:extLst>
              <a:ext uri="{FF2B5EF4-FFF2-40B4-BE49-F238E27FC236}">
                <a16:creationId xmlns:a16="http://schemas.microsoft.com/office/drawing/2014/main" id="{C85616E3-8B56-5653-2A41-6C6BB71F1516}"/>
              </a:ext>
            </a:extLst>
          </p:cNvPr>
          <p:cNvSpPr>
            <a:spLocks noGrp="1"/>
          </p:cNvSpPr>
          <p:nvPr>
            <p:ph type="body" sz="quarter" idx="67" hasCustomPrompt="1"/>
          </p:nvPr>
        </p:nvSpPr>
        <p:spPr>
          <a:xfrm>
            <a:off x="53276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2" name="Text Placeholder 5">
            <a:extLst>
              <a:ext uri="{FF2B5EF4-FFF2-40B4-BE49-F238E27FC236}">
                <a16:creationId xmlns:a16="http://schemas.microsoft.com/office/drawing/2014/main" id="{522712A5-8764-1D3B-B058-D37B08F460BC}"/>
              </a:ext>
            </a:extLst>
          </p:cNvPr>
          <p:cNvSpPr>
            <a:spLocks noGrp="1"/>
          </p:cNvSpPr>
          <p:nvPr>
            <p:ph type="body" sz="quarter" idx="68" hasCustomPrompt="1"/>
          </p:nvPr>
        </p:nvSpPr>
        <p:spPr>
          <a:xfrm>
            <a:off x="76755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3" name="Text Placeholder 5">
            <a:extLst>
              <a:ext uri="{FF2B5EF4-FFF2-40B4-BE49-F238E27FC236}">
                <a16:creationId xmlns:a16="http://schemas.microsoft.com/office/drawing/2014/main" id="{B973138B-ADB9-25BF-A6C7-52D1EDF8EF90}"/>
              </a:ext>
            </a:extLst>
          </p:cNvPr>
          <p:cNvSpPr>
            <a:spLocks noGrp="1"/>
          </p:cNvSpPr>
          <p:nvPr>
            <p:ph type="body" sz="quarter" idx="69" hasCustomPrompt="1"/>
          </p:nvPr>
        </p:nvSpPr>
        <p:spPr>
          <a:xfrm>
            <a:off x="1002344"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4" name="Text Placeholder 5">
            <a:extLst>
              <a:ext uri="{FF2B5EF4-FFF2-40B4-BE49-F238E27FC236}">
                <a16:creationId xmlns:a16="http://schemas.microsoft.com/office/drawing/2014/main" id="{BEE3B8CA-FA00-C605-9073-84C81C1BDC50}"/>
              </a:ext>
            </a:extLst>
          </p:cNvPr>
          <p:cNvSpPr>
            <a:spLocks noGrp="1"/>
          </p:cNvSpPr>
          <p:nvPr>
            <p:ph type="body" sz="quarter" idx="70" hasCustomPrompt="1"/>
          </p:nvPr>
        </p:nvSpPr>
        <p:spPr>
          <a:xfrm>
            <a:off x="1237132"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5" name="Text Placeholder 5">
            <a:extLst>
              <a:ext uri="{FF2B5EF4-FFF2-40B4-BE49-F238E27FC236}">
                <a16:creationId xmlns:a16="http://schemas.microsoft.com/office/drawing/2014/main" id="{DF510DEF-F626-2E50-8512-2069D9FE149B}"/>
              </a:ext>
            </a:extLst>
          </p:cNvPr>
          <p:cNvSpPr>
            <a:spLocks noGrp="1"/>
          </p:cNvSpPr>
          <p:nvPr>
            <p:ph type="body" sz="quarter" idx="71" hasCustomPrompt="1"/>
          </p:nvPr>
        </p:nvSpPr>
        <p:spPr>
          <a:xfrm>
            <a:off x="1471920"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6" name="Text Placeholder 5">
            <a:extLst>
              <a:ext uri="{FF2B5EF4-FFF2-40B4-BE49-F238E27FC236}">
                <a16:creationId xmlns:a16="http://schemas.microsoft.com/office/drawing/2014/main" id="{2C9D69F7-2CE1-1DB8-CEFC-0FFEDCE4F741}"/>
              </a:ext>
            </a:extLst>
          </p:cNvPr>
          <p:cNvSpPr>
            <a:spLocks noGrp="1"/>
          </p:cNvSpPr>
          <p:nvPr>
            <p:ph type="body" sz="quarter" idx="72" hasCustomPrompt="1"/>
          </p:nvPr>
        </p:nvSpPr>
        <p:spPr>
          <a:xfrm>
            <a:off x="1706708"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7" name="Text Placeholder 5">
            <a:extLst>
              <a:ext uri="{FF2B5EF4-FFF2-40B4-BE49-F238E27FC236}">
                <a16:creationId xmlns:a16="http://schemas.microsoft.com/office/drawing/2014/main" id="{6FAA838B-B408-4970-4B4C-E082B3DEB913}"/>
              </a:ext>
            </a:extLst>
          </p:cNvPr>
          <p:cNvSpPr>
            <a:spLocks noGrp="1"/>
          </p:cNvSpPr>
          <p:nvPr>
            <p:ph type="body" sz="quarter" idx="73" hasCustomPrompt="1"/>
          </p:nvPr>
        </p:nvSpPr>
        <p:spPr>
          <a:xfrm>
            <a:off x="1941496" y="5287336"/>
            <a:ext cx="137160" cy="137160"/>
          </a:xfrm>
          <a:prstGeom prst="ellipse">
            <a:avLst/>
          </a:prstGeom>
          <a:solidFill>
            <a:schemeClr val="tx2"/>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108" name="Text Placeholder 5">
            <a:extLst>
              <a:ext uri="{FF2B5EF4-FFF2-40B4-BE49-F238E27FC236}">
                <a16:creationId xmlns:a16="http://schemas.microsoft.com/office/drawing/2014/main" id="{38D45BEB-B338-DD3A-8BD3-299D9639526D}"/>
              </a:ext>
            </a:extLst>
          </p:cNvPr>
          <p:cNvSpPr>
            <a:spLocks noGrp="1"/>
          </p:cNvSpPr>
          <p:nvPr>
            <p:ph type="body" sz="quarter" idx="74" hasCustomPrompt="1"/>
          </p:nvPr>
        </p:nvSpPr>
        <p:spPr>
          <a:xfrm>
            <a:off x="2176283" y="5287336"/>
            <a:ext cx="137160" cy="137160"/>
          </a:xfrm>
          <a:prstGeom prst="ellipse">
            <a:avLst/>
          </a:prstGeom>
          <a:solidFill>
            <a:schemeClr val="tx2">
              <a:lumMod val="20000"/>
              <a:lumOff val="80000"/>
            </a:schemeClr>
          </a:solidFill>
        </p:spPr>
        <p:txBody>
          <a:bodyPr lIns="0" tIns="0" rIns="0" bIns="0" anchor="ctr">
            <a:noAutofit/>
          </a:bodyPr>
          <a:lstStyle>
            <a:lvl1pPr marL="0" indent="0" algn="ctr">
              <a:lnSpc>
                <a:spcPct val="100000"/>
              </a:lnSpc>
              <a:spcBef>
                <a:spcPts val="0"/>
              </a:spcBef>
              <a:buFont typeface="Arial" panose="020B0604020202020204" pitchFamily="34" charset="0"/>
              <a:buNone/>
              <a:defRPr sz="300" cap="all" spc="0" baseline="0">
                <a:noFill/>
                <a:latin typeface="+mn-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X</a:t>
            </a:r>
          </a:p>
        </p:txBody>
      </p:sp>
      <p:sp>
        <p:nvSpPr>
          <p:cNvPr id="33" name="Text Placeholder 5">
            <a:extLst>
              <a:ext uri="{FF2B5EF4-FFF2-40B4-BE49-F238E27FC236}">
                <a16:creationId xmlns:a16="http://schemas.microsoft.com/office/drawing/2014/main" id="{8693048B-ABAD-E0BD-4D30-999A8847335C}"/>
              </a:ext>
            </a:extLst>
          </p:cNvPr>
          <p:cNvSpPr>
            <a:spLocks noGrp="1"/>
          </p:cNvSpPr>
          <p:nvPr>
            <p:ph type="body" sz="quarter" idx="33" hasCustomPrompt="1"/>
          </p:nvPr>
        </p:nvSpPr>
        <p:spPr>
          <a:xfrm>
            <a:off x="435608" y="5453437"/>
            <a:ext cx="2040892" cy="296863"/>
          </a:xfrm>
        </p:spPr>
        <p:txBody>
          <a:bodyPr>
            <a:noAutofit/>
          </a:bodyPr>
          <a:lstStyle>
            <a:lvl1pPr marL="0" indent="0">
              <a:lnSpc>
                <a:spcPct val="100000"/>
              </a:lnSpc>
              <a:spcBef>
                <a:spcPts val="3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7" name="Text Placeholder 5">
            <a:extLst>
              <a:ext uri="{FF2B5EF4-FFF2-40B4-BE49-F238E27FC236}">
                <a16:creationId xmlns:a16="http://schemas.microsoft.com/office/drawing/2014/main" id="{6824A772-176D-F2CB-339D-C874792788A8}"/>
              </a:ext>
            </a:extLst>
          </p:cNvPr>
          <p:cNvSpPr>
            <a:spLocks noGrp="1"/>
          </p:cNvSpPr>
          <p:nvPr>
            <p:ph type="body" sz="quarter" idx="29" hasCustomPrompt="1"/>
          </p:nvPr>
        </p:nvSpPr>
        <p:spPr>
          <a:xfrm>
            <a:off x="454024" y="5972047"/>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4" name="Text Placeholder 5">
            <a:extLst>
              <a:ext uri="{FF2B5EF4-FFF2-40B4-BE49-F238E27FC236}">
                <a16:creationId xmlns:a16="http://schemas.microsoft.com/office/drawing/2014/main" id="{563CA206-19E5-7751-A7A5-BB4C71E2FAC5}"/>
              </a:ext>
            </a:extLst>
          </p:cNvPr>
          <p:cNvSpPr>
            <a:spLocks noGrp="1"/>
          </p:cNvSpPr>
          <p:nvPr>
            <p:ph type="body" sz="quarter" idx="34" hasCustomPrompt="1"/>
          </p:nvPr>
        </p:nvSpPr>
        <p:spPr>
          <a:xfrm>
            <a:off x="449259" y="6312884"/>
            <a:ext cx="2040892" cy="932179"/>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35" name="Text Placeholder 5">
            <a:extLst>
              <a:ext uri="{FF2B5EF4-FFF2-40B4-BE49-F238E27FC236}">
                <a16:creationId xmlns:a16="http://schemas.microsoft.com/office/drawing/2014/main" id="{DB7C44DB-43E3-0DA9-14FA-F3D48E9617AE}"/>
              </a:ext>
            </a:extLst>
          </p:cNvPr>
          <p:cNvSpPr>
            <a:spLocks noGrp="1"/>
          </p:cNvSpPr>
          <p:nvPr>
            <p:ph type="body" sz="quarter" idx="35" hasCustomPrompt="1"/>
          </p:nvPr>
        </p:nvSpPr>
        <p:spPr>
          <a:xfrm>
            <a:off x="446404" y="7323500"/>
            <a:ext cx="244919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36" name="Text Placeholder 5">
            <a:extLst>
              <a:ext uri="{FF2B5EF4-FFF2-40B4-BE49-F238E27FC236}">
                <a16:creationId xmlns:a16="http://schemas.microsoft.com/office/drawing/2014/main" id="{16EBF634-5AE1-471A-7401-E1ECF6A76BDC}"/>
              </a:ext>
            </a:extLst>
          </p:cNvPr>
          <p:cNvSpPr>
            <a:spLocks noGrp="1"/>
          </p:cNvSpPr>
          <p:nvPr>
            <p:ph type="body" sz="quarter" idx="36" hasCustomPrompt="1"/>
          </p:nvPr>
        </p:nvSpPr>
        <p:spPr>
          <a:xfrm>
            <a:off x="449258" y="7657003"/>
            <a:ext cx="2449195" cy="1010330"/>
          </a:xfrm>
        </p:spPr>
        <p:txBody>
          <a:bodyPr>
            <a:noAutofit/>
          </a:bodyPr>
          <a:lstStyle>
            <a:lvl1pPr marL="0" indent="0">
              <a:lnSpc>
                <a:spcPct val="100000"/>
              </a:lnSpc>
              <a:spcBef>
                <a:spcPts val="800"/>
              </a:spcBef>
              <a:buNone/>
              <a:defRPr sz="1000" cap="all"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1" name="Text Placeholder 5">
            <a:extLst>
              <a:ext uri="{FF2B5EF4-FFF2-40B4-BE49-F238E27FC236}">
                <a16:creationId xmlns:a16="http://schemas.microsoft.com/office/drawing/2014/main" id="{76497E76-6FD4-4A64-E8EE-55CB5F001BC1}"/>
              </a:ext>
            </a:extLst>
          </p:cNvPr>
          <p:cNvSpPr>
            <a:spLocks noGrp="1"/>
          </p:cNvSpPr>
          <p:nvPr>
            <p:ph type="body" sz="quarter" idx="15" hasCustomPrompt="1"/>
          </p:nvPr>
        </p:nvSpPr>
        <p:spPr>
          <a:xfrm>
            <a:off x="3439428" y="2130742"/>
            <a:ext cx="1656716" cy="296863"/>
          </a:xfrm>
        </p:spPr>
        <p:txBody>
          <a:bodyPr>
            <a:noAutofit/>
          </a:bodyPr>
          <a:lstStyle>
            <a:lvl1pPr marL="0" indent="0">
              <a:buNone/>
              <a:defRPr sz="1400" cap="all" spc="0" baseline="0">
                <a:latin typeface="+mj-lt"/>
              </a:defRPr>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a:t>
            </a:r>
          </a:p>
        </p:txBody>
      </p:sp>
      <p:sp>
        <p:nvSpPr>
          <p:cNvPr id="12" name="Text Placeholder 5">
            <a:extLst>
              <a:ext uri="{FF2B5EF4-FFF2-40B4-BE49-F238E27FC236}">
                <a16:creationId xmlns:a16="http://schemas.microsoft.com/office/drawing/2014/main" id="{802D4894-3959-C2EA-055B-1754F16EB1A9}"/>
              </a:ext>
            </a:extLst>
          </p:cNvPr>
          <p:cNvSpPr>
            <a:spLocks noGrp="1"/>
          </p:cNvSpPr>
          <p:nvPr>
            <p:ph type="body" sz="quarter" idx="16" hasCustomPrompt="1"/>
          </p:nvPr>
        </p:nvSpPr>
        <p:spPr>
          <a:xfrm>
            <a:off x="3448316" y="2473643"/>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3" name="Text Placeholder 5">
            <a:extLst>
              <a:ext uri="{FF2B5EF4-FFF2-40B4-BE49-F238E27FC236}">
                <a16:creationId xmlns:a16="http://schemas.microsoft.com/office/drawing/2014/main" id="{FAA78F2A-D6C5-88DD-CCB4-56F013765C80}"/>
              </a:ext>
            </a:extLst>
          </p:cNvPr>
          <p:cNvSpPr>
            <a:spLocks noGrp="1"/>
          </p:cNvSpPr>
          <p:nvPr>
            <p:ph type="body" sz="quarter" idx="17" hasCustomPrompt="1"/>
          </p:nvPr>
        </p:nvSpPr>
        <p:spPr>
          <a:xfrm>
            <a:off x="3436886" y="2876550"/>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4" name="Text Placeholder 5">
            <a:extLst>
              <a:ext uri="{FF2B5EF4-FFF2-40B4-BE49-F238E27FC236}">
                <a16:creationId xmlns:a16="http://schemas.microsoft.com/office/drawing/2014/main" id="{F36528E4-D37E-D58A-08DB-EBFA97C9FBFC}"/>
              </a:ext>
            </a:extLst>
          </p:cNvPr>
          <p:cNvSpPr>
            <a:spLocks noGrp="1"/>
          </p:cNvSpPr>
          <p:nvPr>
            <p:ph type="body" sz="quarter" idx="18" hasCustomPrompt="1"/>
          </p:nvPr>
        </p:nvSpPr>
        <p:spPr>
          <a:xfrm>
            <a:off x="3436886" y="3129914"/>
            <a:ext cx="2541004"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5" name="Text Placeholder 5">
            <a:extLst>
              <a:ext uri="{FF2B5EF4-FFF2-40B4-BE49-F238E27FC236}">
                <a16:creationId xmlns:a16="http://schemas.microsoft.com/office/drawing/2014/main" id="{1A23704F-E385-3C80-0ED8-8EEC34CCD057}"/>
              </a:ext>
            </a:extLst>
          </p:cNvPr>
          <p:cNvSpPr>
            <a:spLocks noGrp="1"/>
          </p:cNvSpPr>
          <p:nvPr>
            <p:ph type="body" sz="quarter" idx="19" hasCustomPrompt="1"/>
          </p:nvPr>
        </p:nvSpPr>
        <p:spPr>
          <a:xfrm>
            <a:off x="3445412" y="4154677"/>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6" name="Text Placeholder 5">
            <a:extLst>
              <a:ext uri="{FF2B5EF4-FFF2-40B4-BE49-F238E27FC236}">
                <a16:creationId xmlns:a16="http://schemas.microsoft.com/office/drawing/2014/main" id="{C6FCA152-BE2C-E471-70DA-ECECBDB3C70B}"/>
              </a:ext>
            </a:extLst>
          </p:cNvPr>
          <p:cNvSpPr>
            <a:spLocks noGrp="1"/>
          </p:cNvSpPr>
          <p:nvPr>
            <p:ph type="body" sz="quarter" idx="20" hasCustomPrompt="1"/>
          </p:nvPr>
        </p:nvSpPr>
        <p:spPr>
          <a:xfrm>
            <a:off x="3441602" y="4576634"/>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7" name="Text Placeholder 5">
            <a:extLst>
              <a:ext uri="{FF2B5EF4-FFF2-40B4-BE49-F238E27FC236}">
                <a16:creationId xmlns:a16="http://schemas.microsoft.com/office/drawing/2014/main" id="{CA699C0B-534B-DF3D-5905-ECC9CF0F0C98}"/>
              </a:ext>
            </a:extLst>
          </p:cNvPr>
          <p:cNvSpPr>
            <a:spLocks noGrp="1"/>
          </p:cNvSpPr>
          <p:nvPr>
            <p:ph type="body" sz="quarter" idx="21" hasCustomPrompt="1"/>
          </p:nvPr>
        </p:nvSpPr>
        <p:spPr>
          <a:xfrm>
            <a:off x="3445412" y="4818568"/>
            <a:ext cx="253247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8" name="Text Placeholder 5">
            <a:extLst>
              <a:ext uri="{FF2B5EF4-FFF2-40B4-BE49-F238E27FC236}">
                <a16:creationId xmlns:a16="http://schemas.microsoft.com/office/drawing/2014/main" id="{737B5EB2-D2FE-AF64-E114-13C17921B871}"/>
              </a:ext>
            </a:extLst>
          </p:cNvPr>
          <p:cNvSpPr>
            <a:spLocks noGrp="1"/>
          </p:cNvSpPr>
          <p:nvPr>
            <p:ph type="body" sz="quarter" idx="22" hasCustomPrompt="1"/>
          </p:nvPr>
        </p:nvSpPr>
        <p:spPr>
          <a:xfrm>
            <a:off x="3453032" y="5798692"/>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19" name="Text Placeholder 5">
            <a:extLst>
              <a:ext uri="{FF2B5EF4-FFF2-40B4-BE49-F238E27FC236}">
                <a16:creationId xmlns:a16="http://schemas.microsoft.com/office/drawing/2014/main" id="{6CF77FB3-8990-62A9-BFF4-9796564E7780}"/>
              </a:ext>
            </a:extLst>
          </p:cNvPr>
          <p:cNvSpPr>
            <a:spLocks noGrp="1"/>
          </p:cNvSpPr>
          <p:nvPr>
            <p:ph type="body" sz="quarter" idx="23" hasCustomPrompt="1"/>
          </p:nvPr>
        </p:nvSpPr>
        <p:spPr>
          <a:xfrm>
            <a:off x="3433982" y="6209219"/>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1" name="Text Placeholder 5">
            <a:extLst>
              <a:ext uri="{FF2B5EF4-FFF2-40B4-BE49-F238E27FC236}">
                <a16:creationId xmlns:a16="http://schemas.microsoft.com/office/drawing/2014/main" id="{67440935-807D-C6E8-9EE3-8849D760729A}"/>
              </a:ext>
            </a:extLst>
          </p:cNvPr>
          <p:cNvSpPr>
            <a:spLocks noGrp="1"/>
          </p:cNvSpPr>
          <p:nvPr>
            <p:ph type="body" sz="quarter" idx="24" hasCustomPrompt="1"/>
          </p:nvPr>
        </p:nvSpPr>
        <p:spPr>
          <a:xfrm>
            <a:off x="3441602" y="6454963"/>
            <a:ext cx="2277208"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2" name="Text Placeholder 5">
            <a:extLst>
              <a:ext uri="{FF2B5EF4-FFF2-40B4-BE49-F238E27FC236}">
                <a16:creationId xmlns:a16="http://schemas.microsoft.com/office/drawing/2014/main" id="{4E142A99-255F-FD82-9010-E9F543F7CCE0}"/>
              </a:ext>
            </a:extLst>
          </p:cNvPr>
          <p:cNvSpPr>
            <a:spLocks noGrp="1"/>
          </p:cNvSpPr>
          <p:nvPr>
            <p:ph type="body" sz="quarter" idx="25" hasCustomPrompt="1"/>
          </p:nvPr>
        </p:nvSpPr>
        <p:spPr>
          <a:xfrm>
            <a:off x="3448050" y="7429819"/>
            <a:ext cx="2040892" cy="448627"/>
          </a:xfrm>
        </p:spPr>
        <p:txBody>
          <a:bodyPr>
            <a:noAutofit/>
          </a:bodyPr>
          <a:lstStyle>
            <a:lvl1pPr marL="0" indent="0">
              <a:lnSpc>
                <a:spcPct val="100000"/>
              </a:lnSpc>
              <a:spcBef>
                <a:spcPts val="30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3" name="Text Placeholder 5">
            <a:extLst>
              <a:ext uri="{FF2B5EF4-FFF2-40B4-BE49-F238E27FC236}">
                <a16:creationId xmlns:a16="http://schemas.microsoft.com/office/drawing/2014/main" id="{D252A4E1-75ED-C837-37B9-B2D647E5F1C1}"/>
              </a:ext>
            </a:extLst>
          </p:cNvPr>
          <p:cNvSpPr>
            <a:spLocks noGrp="1"/>
          </p:cNvSpPr>
          <p:nvPr>
            <p:ph type="body" sz="quarter" idx="26" hasCustomPrompt="1"/>
          </p:nvPr>
        </p:nvSpPr>
        <p:spPr>
          <a:xfrm>
            <a:off x="3436620" y="7844156"/>
            <a:ext cx="2040892" cy="217170"/>
          </a:xfrm>
        </p:spPr>
        <p:txBody>
          <a:bodyPr>
            <a:noAutofit/>
          </a:bodyPr>
          <a:lstStyle>
            <a:lvl1pPr marL="0" indent="0">
              <a:lnSpc>
                <a:spcPct val="100000"/>
              </a:lnSpc>
              <a:spcBef>
                <a:spcPts val="300"/>
              </a:spcBef>
              <a:buNone/>
              <a:defRPr sz="8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
        <p:nvSpPr>
          <p:cNvPr id="24" name="Text Placeholder 5">
            <a:extLst>
              <a:ext uri="{FF2B5EF4-FFF2-40B4-BE49-F238E27FC236}">
                <a16:creationId xmlns:a16="http://schemas.microsoft.com/office/drawing/2014/main" id="{4D2782E4-FCC4-BD9F-9AF7-A0E153EDB507}"/>
              </a:ext>
            </a:extLst>
          </p:cNvPr>
          <p:cNvSpPr>
            <a:spLocks noGrp="1"/>
          </p:cNvSpPr>
          <p:nvPr>
            <p:ph type="body" sz="quarter" idx="27" hasCustomPrompt="1"/>
          </p:nvPr>
        </p:nvSpPr>
        <p:spPr>
          <a:xfrm>
            <a:off x="3440430" y="8093710"/>
            <a:ext cx="2537460" cy="932179"/>
          </a:xfrm>
        </p:spPr>
        <p:txBody>
          <a:bodyPr>
            <a:noAutofit/>
          </a:bodyPr>
          <a:lstStyle>
            <a:lvl1pPr marL="0" indent="0">
              <a:lnSpc>
                <a:spcPts val="1500"/>
              </a:lnSpc>
              <a:spcBef>
                <a:spcPts val="750"/>
              </a:spcBef>
              <a:buNone/>
              <a:defRPr sz="1000" spc="0" baseline="0"/>
            </a:lvl1pPr>
            <a:lvl2pPr marL="342900" indent="0">
              <a:buNone/>
              <a:defRPr sz="1000"/>
            </a:lvl2pPr>
            <a:lvl3pPr marL="685800" indent="0">
              <a:buNone/>
              <a:defRPr sz="1000"/>
            </a:lvl3pPr>
            <a:lvl4pPr marL="1028700" indent="0">
              <a:buNone/>
              <a:defRPr sz="1000"/>
            </a:lvl4pPr>
            <a:lvl5pPr marL="1371600" indent="0">
              <a:buNone/>
              <a:defRPr sz="1000"/>
            </a:lvl5pPr>
          </a:lstStyle>
          <a:p>
            <a:pPr lvl="0"/>
            <a:r>
              <a:rPr lang="en-US" dirty="0"/>
              <a:t>Add text here</a:t>
            </a:r>
          </a:p>
        </p:txBody>
      </p:sp>
    </p:spTree>
    <p:extLst>
      <p:ext uri="{BB962C8B-B14F-4D97-AF65-F5344CB8AC3E}">
        <p14:creationId xmlns:p14="http://schemas.microsoft.com/office/powerpoint/2010/main" val="2057539687"/>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80236"/>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1/22/2026</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52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verview">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6858000" cy="9144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857983" y="1839848"/>
            <a:ext cx="5142036" cy="1641514"/>
          </a:xfrm>
          <a:prstGeom prst="rect">
            <a:avLst/>
          </a:prstGeom>
          <a:noFill/>
        </p:spPr>
        <p:txBody>
          <a:bodyPr wrap="square" lIns="0" tIns="0" rIns="0" bIns="0" anchor="b" anchorCtr="0">
            <a:spAutoFit/>
          </a:bodyPr>
          <a:lstStyle>
            <a:lvl1pPr algn="ctr" defTabSz="1243649" rtl="0" eaLnBrk="1" latinLnBrk="0" hangingPunct="1">
              <a:lnSpc>
                <a:spcPct val="100000"/>
              </a:lnSpc>
              <a:spcBef>
                <a:spcPct val="0"/>
              </a:spcBef>
              <a:buNone/>
              <a:defRPr lang="en-US" sz="5334" b="1" i="0" kern="1200" cap="none" spc="-66"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1235424" y="4347610"/>
            <a:ext cx="4387155" cy="2046342"/>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24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21199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20">
          <p15:clr>
            <a:srgbClr val="FBAE40"/>
          </p15:clr>
        </p15:guide>
        <p15:guide id="2" pos="3446">
          <p15:clr>
            <a:srgbClr val="5ACBF0"/>
          </p15:clr>
        </p15:guide>
        <p15:guide id="3" orient="horz" pos="3240">
          <p15:clr>
            <a:srgbClr val="5ACBF0"/>
          </p15:clr>
        </p15:guide>
        <p15:guide id="4" orient="horz" pos="359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612E597E-2F4F-2747-A9DF-6BACAD15E325}" type="datetimeFigureOut">
              <a:rPr lang="en-US" smtClean="0"/>
              <a:t>1/22/2026</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6FD580D-DD1F-2749-85C8-F9883E4B5E50}" type="slidenum">
              <a:rPr lang="en-US" smtClean="0"/>
              <a:t>‹#›</a:t>
            </a:fld>
            <a:endParaRPr lang="en-US" dirty="0"/>
          </a:p>
        </p:txBody>
      </p:sp>
    </p:spTree>
    <p:extLst>
      <p:ext uri="{BB962C8B-B14F-4D97-AF65-F5344CB8AC3E}">
        <p14:creationId xmlns:p14="http://schemas.microsoft.com/office/powerpoint/2010/main" val="40869188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6"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2AD92-4881-1704-60F7-29EC50805C45}"/>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02A8EF70-9707-28C5-FC02-0D34F178A5A2}"/>
              </a:ext>
            </a:extLst>
          </p:cNvPr>
          <p:cNvSpPr/>
          <p:nvPr/>
        </p:nvSpPr>
        <p:spPr>
          <a:xfrm rot="1731824">
            <a:off x="-183506" y="1507391"/>
            <a:ext cx="1299385" cy="3104350"/>
          </a:xfrm>
          <a:custGeom>
            <a:avLst/>
            <a:gdLst>
              <a:gd name="connsiteX0" fmla="*/ 125903 w 1407667"/>
              <a:gd name="connsiteY0" fmla="*/ 0 h 3363046"/>
              <a:gd name="connsiteX1" fmla="*/ 1407667 w 1407667"/>
              <a:gd name="connsiteY1" fmla="*/ 0 h 3363046"/>
              <a:gd name="connsiteX2" fmla="*/ 1098595 w 1407667"/>
              <a:gd name="connsiteY2" fmla="*/ 3363046 h 3363046"/>
              <a:gd name="connsiteX3" fmla="*/ 0 w 1407667"/>
              <a:gd name="connsiteY3" fmla="*/ 1369964 h 3363046"/>
            </a:gdLst>
            <a:ahLst/>
            <a:cxnLst>
              <a:cxn ang="0">
                <a:pos x="connsiteX0" y="connsiteY0"/>
              </a:cxn>
              <a:cxn ang="0">
                <a:pos x="connsiteX1" y="connsiteY1"/>
              </a:cxn>
              <a:cxn ang="0">
                <a:pos x="connsiteX2" y="connsiteY2"/>
              </a:cxn>
              <a:cxn ang="0">
                <a:pos x="connsiteX3" y="connsiteY3"/>
              </a:cxn>
            </a:cxnLst>
            <a:rect l="l" t="t" r="r" b="b"/>
            <a:pathLst>
              <a:path w="1407667" h="3363046">
                <a:moveTo>
                  <a:pt x="125903" y="0"/>
                </a:moveTo>
                <a:lnTo>
                  <a:pt x="1407667" y="0"/>
                </a:lnTo>
                <a:lnTo>
                  <a:pt x="1098595" y="3363046"/>
                </a:lnTo>
                <a:lnTo>
                  <a:pt x="0" y="1369964"/>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pic>
        <p:nvPicPr>
          <p:cNvPr id="13" name="Picture 12">
            <a:extLst>
              <a:ext uri="{FF2B5EF4-FFF2-40B4-BE49-F238E27FC236}">
                <a16:creationId xmlns:a16="http://schemas.microsoft.com/office/drawing/2014/main" id="{6498B8BB-1094-AA9D-8182-68431EDEAA58}"/>
              </a:ext>
            </a:extLst>
          </p:cNvPr>
          <p:cNvPicPr>
            <a:picLocks noChangeAspect="1"/>
          </p:cNvPicPr>
          <p:nvPr/>
        </p:nvPicPr>
        <p:blipFill>
          <a:blip r:embed="rId3"/>
          <a:stretch>
            <a:fillRect/>
          </a:stretch>
        </p:blipFill>
        <p:spPr>
          <a:xfrm>
            <a:off x="4569997" y="386515"/>
            <a:ext cx="1933103" cy="1351200"/>
          </a:xfrm>
          <a:prstGeom prst="rect">
            <a:avLst/>
          </a:prstGeom>
        </p:spPr>
      </p:pic>
      <p:sp>
        <p:nvSpPr>
          <p:cNvPr id="14" name="Title 1">
            <a:extLst>
              <a:ext uri="{FF2B5EF4-FFF2-40B4-BE49-F238E27FC236}">
                <a16:creationId xmlns:a16="http://schemas.microsoft.com/office/drawing/2014/main" id="{8340EBC4-E12C-EDCD-2DFC-2999DC18E04E}"/>
              </a:ext>
            </a:extLst>
          </p:cNvPr>
          <p:cNvSpPr txBox="1">
            <a:spLocks/>
          </p:cNvSpPr>
          <p:nvPr/>
        </p:nvSpPr>
        <p:spPr>
          <a:xfrm>
            <a:off x="539188" y="3383315"/>
            <a:ext cx="5779622" cy="1020792"/>
          </a:xfrm>
          <a:prstGeom prst="rect">
            <a:avLst/>
          </a:prstGeom>
          <a:noFill/>
        </p:spPr>
        <p:txBody>
          <a:bodyPr vert="horz" wrap="square" lIns="0" tIns="0" rIns="0" bIns="0" rtlCol="0" anchor="b" anchorCtr="0">
            <a:spAutoFit/>
          </a:bodyPr>
          <a:lstStyle>
            <a:lvl1pPr algn="ctr" defTabSz="1347253" rtl="0" eaLnBrk="1" latinLnBrk="0" hangingPunct="1">
              <a:lnSpc>
                <a:spcPct val="100000"/>
              </a:lnSpc>
              <a:spcBef>
                <a:spcPct val="0"/>
              </a:spcBef>
              <a:buNone/>
              <a:defRPr lang="en-US" sz="5778" b="1" i="0" kern="1200" cap="none" spc="-72" baseline="0" dirty="0">
                <a:ln w="3175">
                  <a:noFill/>
                </a:ln>
                <a:solidFill>
                  <a:schemeClr val="tx1"/>
                </a:solidFill>
                <a:effectLst/>
                <a:latin typeface="+mj-lt"/>
                <a:ea typeface="+mn-ea"/>
                <a:cs typeface="Segoe UI" pitchFamily="34" charset="0"/>
              </a:defRPr>
            </a:lvl1pPr>
          </a:lstStyle>
          <a:p>
            <a:r>
              <a:rPr lang="en-US" sz="3000">
                <a:latin typeface="+mn-lt"/>
              </a:rPr>
              <a:t>Project Report: </a:t>
            </a:r>
          </a:p>
          <a:p>
            <a:pPr>
              <a:spcBef>
                <a:spcPts val="1000"/>
              </a:spcBef>
            </a:pPr>
            <a:r>
              <a:rPr lang="en-US" sz="2800">
                <a:solidFill>
                  <a:srgbClr val="00B050"/>
                </a:solidFill>
                <a:latin typeface="+mn-lt"/>
              </a:rPr>
              <a:t>Timelium</a:t>
            </a:r>
            <a:r>
              <a:rPr lang="en-US" sz="2800">
                <a:latin typeface="+mn-lt"/>
              </a:rPr>
              <a:t> – </a:t>
            </a:r>
            <a:r>
              <a:rPr lang="en-US" sz="2800">
                <a:solidFill>
                  <a:schemeClr val="tx2">
                    <a:lumMod val="75000"/>
                  </a:schemeClr>
                </a:solidFill>
                <a:latin typeface="+mn-lt"/>
              </a:rPr>
              <a:t>Skill Timeline Builder</a:t>
            </a:r>
          </a:p>
        </p:txBody>
      </p:sp>
      <p:sp>
        <p:nvSpPr>
          <p:cNvPr id="17" name="TextBox 16">
            <a:extLst>
              <a:ext uri="{FF2B5EF4-FFF2-40B4-BE49-F238E27FC236}">
                <a16:creationId xmlns:a16="http://schemas.microsoft.com/office/drawing/2014/main" id="{FC8C0134-A7CA-2ADD-C4E0-90A8DDECFC10}"/>
              </a:ext>
            </a:extLst>
          </p:cNvPr>
          <p:cNvSpPr txBox="1"/>
          <p:nvPr/>
        </p:nvSpPr>
        <p:spPr>
          <a:xfrm>
            <a:off x="959859" y="8223354"/>
            <a:ext cx="4938281" cy="546945"/>
          </a:xfrm>
          <a:prstGeom prst="rect">
            <a:avLst/>
          </a:prstGeom>
          <a:noFill/>
        </p:spPr>
        <p:txBody>
          <a:bodyPr wrap="square" rtlCol="0">
            <a:spAutoFit/>
          </a:bodyPr>
          <a:lstStyle/>
          <a:p>
            <a:pPr algn="ctr"/>
            <a:r>
              <a:rPr lang="en-US" sz="1477" dirty="0">
                <a:solidFill>
                  <a:schemeClr val="tx1">
                    <a:lumMod val="65000"/>
                    <a:lumOff val="35000"/>
                  </a:schemeClr>
                </a:solidFill>
              </a:rPr>
              <a:t>Shanto Mariam University of Creative Technology</a:t>
            </a:r>
          </a:p>
          <a:p>
            <a:pPr algn="ctr"/>
            <a:r>
              <a:rPr lang="en-US" sz="1477">
                <a:solidFill>
                  <a:schemeClr val="tx1">
                    <a:lumMod val="65000"/>
                    <a:lumOff val="35000"/>
                  </a:schemeClr>
                </a:solidFill>
              </a:rPr>
              <a:t>Web Programming Lab (CSE-3314)</a:t>
            </a:r>
            <a:endParaRPr lang="en-US" sz="1477" dirty="0">
              <a:solidFill>
                <a:schemeClr val="tx1">
                  <a:lumMod val="65000"/>
                  <a:lumOff val="35000"/>
                </a:schemeClr>
              </a:solidFill>
            </a:endParaRPr>
          </a:p>
        </p:txBody>
      </p:sp>
      <p:sp>
        <p:nvSpPr>
          <p:cNvPr id="2" name="Rectangle 1">
            <a:extLst>
              <a:ext uri="{FF2B5EF4-FFF2-40B4-BE49-F238E27FC236}">
                <a16:creationId xmlns:a16="http://schemas.microsoft.com/office/drawing/2014/main" id="{1EE98FD2-B06F-C389-35BA-D56E6518222E}"/>
              </a:ext>
            </a:extLst>
          </p:cNvPr>
          <p:cNvSpPr/>
          <p:nvPr/>
        </p:nvSpPr>
        <p:spPr>
          <a:xfrm>
            <a:off x="263770" y="8971169"/>
            <a:ext cx="6330462" cy="172832"/>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Freeform: Shape 17">
            <a:extLst>
              <a:ext uri="{FF2B5EF4-FFF2-40B4-BE49-F238E27FC236}">
                <a16:creationId xmlns:a16="http://schemas.microsoft.com/office/drawing/2014/main" id="{B606C5AB-6EEB-0CE7-A741-0080F80509BF}"/>
              </a:ext>
            </a:extLst>
          </p:cNvPr>
          <p:cNvSpPr/>
          <p:nvPr/>
        </p:nvSpPr>
        <p:spPr>
          <a:xfrm>
            <a:off x="27276" y="31839"/>
            <a:ext cx="1743059" cy="2542303"/>
          </a:xfrm>
          <a:custGeom>
            <a:avLst/>
            <a:gdLst>
              <a:gd name="connsiteX0" fmla="*/ 0 w 1888314"/>
              <a:gd name="connsiteY0" fmla="*/ 0 h 2754162"/>
              <a:gd name="connsiteX1" fmla="*/ 1147140 w 1888314"/>
              <a:gd name="connsiteY1" fmla="*/ 0 h 2754162"/>
              <a:gd name="connsiteX2" fmla="*/ 1888314 w 1888314"/>
              <a:gd name="connsiteY2" fmla="*/ 2176667 h 2754162"/>
              <a:gd name="connsiteX3" fmla="*/ 659894 w 1888314"/>
              <a:gd name="connsiteY3" fmla="*/ 2754162 h 2754162"/>
              <a:gd name="connsiteX4" fmla="*/ 0 w 1888314"/>
              <a:gd name="connsiteY4" fmla="*/ 816199 h 275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314" h="2754162">
                <a:moveTo>
                  <a:pt x="0" y="0"/>
                </a:moveTo>
                <a:lnTo>
                  <a:pt x="1147140" y="0"/>
                </a:lnTo>
                <a:lnTo>
                  <a:pt x="1888314" y="2176667"/>
                </a:lnTo>
                <a:lnTo>
                  <a:pt x="659894" y="2754162"/>
                </a:lnTo>
                <a:lnTo>
                  <a:pt x="0" y="816199"/>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sp>
        <p:nvSpPr>
          <p:cNvPr id="20" name="Freeform: Shape 19">
            <a:extLst>
              <a:ext uri="{FF2B5EF4-FFF2-40B4-BE49-F238E27FC236}">
                <a16:creationId xmlns:a16="http://schemas.microsoft.com/office/drawing/2014/main" id="{498E2EED-3471-F125-1E10-EF9C8D304AF4}"/>
              </a:ext>
            </a:extLst>
          </p:cNvPr>
          <p:cNvSpPr/>
          <p:nvPr/>
        </p:nvSpPr>
        <p:spPr>
          <a:xfrm>
            <a:off x="970250" y="31506"/>
            <a:ext cx="3571328" cy="2012348"/>
          </a:xfrm>
          <a:custGeom>
            <a:avLst/>
            <a:gdLst>
              <a:gd name="connsiteX0" fmla="*/ 1666715 w 3868939"/>
              <a:gd name="connsiteY0" fmla="*/ 0 h 2180044"/>
              <a:gd name="connsiteX1" fmla="*/ 3868939 w 3868939"/>
              <a:gd name="connsiteY1" fmla="*/ 0 h 2180044"/>
              <a:gd name="connsiteX2" fmla="*/ 859250 w 3868939"/>
              <a:gd name="connsiteY2" fmla="*/ 2180044 h 2180044"/>
              <a:gd name="connsiteX3" fmla="*/ 0 w 3868939"/>
              <a:gd name="connsiteY3" fmla="*/ 1207272 h 2180044"/>
            </a:gdLst>
            <a:ahLst/>
            <a:cxnLst>
              <a:cxn ang="0">
                <a:pos x="connsiteX0" y="connsiteY0"/>
              </a:cxn>
              <a:cxn ang="0">
                <a:pos x="connsiteX1" y="connsiteY1"/>
              </a:cxn>
              <a:cxn ang="0">
                <a:pos x="connsiteX2" y="connsiteY2"/>
              </a:cxn>
              <a:cxn ang="0">
                <a:pos x="connsiteX3" y="connsiteY3"/>
              </a:cxn>
            </a:cxnLst>
            <a:rect l="l" t="t" r="r" b="b"/>
            <a:pathLst>
              <a:path w="3868939" h="2180044">
                <a:moveTo>
                  <a:pt x="1666715" y="0"/>
                </a:moveTo>
                <a:lnTo>
                  <a:pt x="3868939" y="0"/>
                </a:lnTo>
                <a:lnTo>
                  <a:pt x="859250" y="2180044"/>
                </a:lnTo>
                <a:lnTo>
                  <a:pt x="0" y="1207272"/>
                </a:ln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62"/>
          </a:p>
        </p:txBody>
      </p:sp>
      <p:sp>
        <p:nvSpPr>
          <p:cNvPr id="26" name="Rectangle: Rounded Corners 25">
            <a:extLst>
              <a:ext uri="{FF2B5EF4-FFF2-40B4-BE49-F238E27FC236}">
                <a16:creationId xmlns:a16="http://schemas.microsoft.com/office/drawing/2014/main" id="{762E9482-1756-9F2D-BC57-FCF93C427444}"/>
              </a:ext>
            </a:extLst>
          </p:cNvPr>
          <p:cNvSpPr/>
          <p:nvPr/>
        </p:nvSpPr>
        <p:spPr>
          <a:xfrm>
            <a:off x="495122" y="4937139"/>
            <a:ext cx="2746978" cy="2410279"/>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939">
                <a:solidFill>
                  <a:schemeClr val="bg2">
                    <a:lumMod val="25000"/>
                  </a:schemeClr>
                </a:solidFill>
              </a:rPr>
              <a:t>Team Member</a:t>
            </a:r>
            <a:r>
              <a:rPr lang="en-US" sz="1939" b="1">
                <a:solidFill>
                  <a:schemeClr val="bg2">
                    <a:lumMod val="25000"/>
                  </a:schemeClr>
                </a:solidFill>
              </a:rPr>
              <a:t>:</a:t>
            </a:r>
            <a:endParaRPr lang="en-US" sz="1939" b="1" dirty="0">
              <a:solidFill>
                <a:schemeClr val="bg2">
                  <a:lumMod val="25000"/>
                </a:schemeClr>
              </a:solidFill>
            </a:endParaRPr>
          </a:p>
          <a:p>
            <a:pPr algn="just"/>
            <a:r>
              <a:rPr lang="en-US" sz="1939">
                <a:solidFill>
                  <a:schemeClr val="bg2">
                    <a:lumMod val="25000"/>
                  </a:schemeClr>
                </a:solidFill>
              </a:rPr>
              <a:t>Antor Hawlader</a:t>
            </a:r>
          </a:p>
          <a:p>
            <a:pPr algn="just"/>
            <a:r>
              <a:rPr lang="en-US" sz="1939">
                <a:solidFill>
                  <a:schemeClr val="bg2">
                    <a:lumMod val="25000"/>
                  </a:schemeClr>
                </a:solidFill>
              </a:rPr>
              <a:t>ID: 2220710</a:t>
            </a:r>
            <a:r>
              <a:rPr lang="en-US" sz="1939" b="1">
                <a:solidFill>
                  <a:schemeClr val="bg2">
                    <a:lumMod val="25000"/>
                  </a:schemeClr>
                </a:solidFill>
              </a:rPr>
              <a:t>24</a:t>
            </a:r>
            <a:endParaRPr lang="en-US" sz="1939" b="1" dirty="0">
              <a:solidFill>
                <a:schemeClr val="bg2">
                  <a:lumMod val="25000"/>
                </a:schemeClr>
              </a:solidFill>
            </a:endParaRPr>
          </a:p>
          <a:p>
            <a:pPr algn="just"/>
            <a:r>
              <a:rPr lang="en-US" sz="1939" dirty="0">
                <a:solidFill>
                  <a:schemeClr val="bg2">
                    <a:lumMod val="25000"/>
                  </a:schemeClr>
                </a:solidFill>
              </a:rPr>
              <a:t>Dept</a:t>
            </a:r>
            <a:r>
              <a:rPr lang="en-US" sz="1939">
                <a:solidFill>
                  <a:schemeClr val="bg2">
                    <a:lumMod val="25000"/>
                  </a:schemeClr>
                </a:solidFill>
              </a:rPr>
              <a:t>: CSE</a:t>
            </a:r>
          </a:p>
          <a:p>
            <a:pPr algn="just"/>
            <a:r>
              <a:rPr lang="en-US" sz="1939">
                <a:solidFill>
                  <a:schemeClr val="bg2">
                    <a:lumMod val="25000"/>
                  </a:schemeClr>
                </a:solidFill>
              </a:rPr>
              <a:t>9</a:t>
            </a:r>
            <a:r>
              <a:rPr lang="en-US" sz="1939" baseline="30000">
                <a:solidFill>
                  <a:schemeClr val="bg2">
                    <a:lumMod val="25000"/>
                  </a:schemeClr>
                </a:solidFill>
              </a:rPr>
              <a:t>th</a:t>
            </a:r>
            <a:r>
              <a:rPr lang="en-US" sz="1939">
                <a:solidFill>
                  <a:schemeClr val="bg2">
                    <a:lumMod val="25000"/>
                  </a:schemeClr>
                </a:solidFill>
              </a:rPr>
              <a:t>  Semester</a:t>
            </a:r>
          </a:p>
          <a:p>
            <a:pPr algn="just"/>
            <a:r>
              <a:rPr lang="en-US" sz="1939">
                <a:solidFill>
                  <a:schemeClr val="bg2">
                    <a:lumMod val="25000"/>
                  </a:schemeClr>
                </a:solidFill>
              </a:rPr>
              <a:t>Date</a:t>
            </a:r>
            <a:r>
              <a:rPr lang="en-US" sz="1477">
                <a:solidFill>
                  <a:schemeClr val="bg2">
                    <a:lumMod val="25000"/>
                  </a:schemeClr>
                </a:solidFill>
              </a:rPr>
              <a:t>: </a:t>
            </a:r>
            <a:r>
              <a:rPr lang="en-US" sz="1939">
                <a:solidFill>
                  <a:schemeClr val="bg2">
                    <a:lumMod val="25000"/>
                  </a:schemeClr>
                </a:solidFill>
              </a:rPr>
              <a:t>21-01-2026</a:t>
            </a:r>
            <a:endParaRPr lang="en-US" sz="1939" dirty="0">
              <a:solidFill>
                <a:schemeClr val="bg2">
                  <a:lumMod val="25000"/>
                </a:schemeClr>
              </a:solidFill>
            </a:endParaRPr>
          </a:p>
        </p:txBody>
      </p:sp>
      <p:sp>
        <p:nvSpPr>
          <p:cNvPr id="27" name="Rectangle: Rounded Corners 26">
            <a:extLst>
              <a:ext uri="{FF2B5EF4-FFF2-40B4-BE49-F238E27FC236}">
                <a16:creationId xmlns:a16="http://schemas.microsoft.com/office/drawing/2014/main" id="{49BEB1E5-AD0C-A172-DC0F-21C6F070BD05}"/>
              </a:ext>
            </a:extLst>
          </p:cNvPr>
          <p:cNvSpPr/>
          <p:nvPr/>
        </p:nvSpPr>
        <p:spPr>
          <a:xfrm>
            <a:off x="3429001" y="4937138"/>
            <a:ext cx="2933879" cy="241028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939" dirty="0">
              <a:solidFill>
                <a:schemeClr val="tx1">
                  <a:lumMod val="85000"/>
                  <a:lumOff val="15000"/>
                </a:schemeClr>
              </a:solidFill>
            </a:endParaRPr>
          </a:p>
          <a:p>
            <a:pPr algn="r"/>
            <a:r>
              <a:rPr lang="en-US" sz="1939">
                <a:solidFill>
                  <a:schemeClr val="tx1">
                    <a:lumMod val="85000"/>
                    <a:lumOff val="15000"/>
                  </a:schemeClr>
                </a:solidFill>
              </a:rPr>
              <a:t>Instructor</a:t>
            </a:r>
            <a:r>
              <a:rPr lang="en-US" sz="1939" b="1">
                <a:solidFill>
                  <a:schemeClr val="tx1">
                    <a:lumMod val="85000"/>
                    <a:lumOff val="15000"/>
                  </a:schemeClr>
                </a:solidFill>
              </a:rPr>
              <a:t>:</a:t>
            </a:r>
          </a:p>
          <a:p>
            <a:pPr algn="r"/>
            <a:r>
              <a:rPr lang="en-US" sz="1939">
                <a:solidFill>
                  <a:schemeClr val="tx1">
                    <a:lumMod val="85000"/>
                    <a:lumOff val="15000"/>
                  </a:schemeClr>
                </a:solidFill>
              </a:rPr>
              <a:t>Md. Abdullah Ibn Noor,</a:t>
            </a:r>
            <a:br>
              <a:rPr lang="en-US" sz="1939">
                <a:solidFill>
                  <a:schemeClr val="tx1">
                    <a:lumMod val="85000"/>
                    <a:lumOff val="15000"/>
                  </a:schemeClr>
                </a:solidFill>
              </a:rPr>
            </a:br>
            <a:r>
              <a:rPr lang="en-US" sz="1939">
                <a:solidFill>
                  <a:schemeClr val="tx1">
                    <a:lumMod val="85000"/>
                    <a:lumOff val="15000"/>
                  </a:schemeClr>
                </a:solidFill>
              </a:rPr>
              <a:t>Lecturer,</a:t>
            </a:r>
          </a:p>
          <a:p>
            <a:pPr algn="r"/>
            <a:r>
              <a:rPr lang="en-US" sz="1939">
                <a:solidFill>
                  <a:schemeClr val="tx1">
                    <a:lumMod val="85000"/>
                    <a:lumOff val="15000"/>
                  </a:schemeClr>
                </a:solidFill>
              </a:rPr>
              <a:t>Department of CSE &amp; CSIT </a:t>
            </a:r>
            <a:br>
              <a:rPr lang="en-US" sz="1939">
                <a:solidFill>
                  <a:schemeClr val="tx1">
                    <a:lumMod val="85000"/>
                    <a:lumOff val="15000"/>
                  </a:schemeClr>
                </a:solidFill>
              </a:rPr>
            </a:br>
            <a:r>
              <a:rPr lang="en-US" sz="1939">
                <a:solidFill>
                  <a:schemeClr val="tx1">
                    <a:lumMod val="85000"/>
                    <a:lumOff val="15000"/>
                  </a:schemeClr>
                </a:solidFill>
              </a:rPr>
              <a:t>SMUCT</a:t>
            </a:r>
          </a:p>
          <a:p>
            <a:pPr algn="ctr"/>
            <a:endParaRPr lang="en-US" sz="1939" dirty="0"/>
          </a:p>
        </p:txBody>
      </p:sp>
      <p:sp>
        <p:nvSpPr>
          <p:cNvPr id="6" name="TextBox 5">
            <a:extLst>
              <a:ext uri="{FF2B5EF4-FFF2-40B4-BE49-F238E27FC236}">
                <a16:creationId xmlns:a16="http://schemas.microsoft.com/office/drawing/2014/main" id="{1C584B78-ECE4-584B-FB9E-865A579B4EE0}"/>
              </a:ext>
            </a:extLst>
          </p:cNvPr>
          <p:cNvSpPr txBox="1"/>
          <p:nvPr/>
        </p:nvSpPr>
        <p:spPr>
          <a:xfrm>
            <a:off x="-1" y="4420311"/>
            <a:ext cx="6858000" cy="323165"/>
          </a:xfrm>
          <a:prstGeom prst="rect">
            <a:avLst/>
          </a:prstGeom>
          <a:noFill/>
        </p:spPr>
        <p:txBody>
          <a:bodyPr wrap="square">
            <a:spAutoFit/>
          </a:bodyPr>
          <a:lstStyle/>
          <a:p>
            <a:pPr algn="ctr"/>
            <a:r>
              <a:rPr lang="en-US" sz="1500" u="sng">
                <a:solidFill>
                  <a:schemeClr val="tx2"/>
                </a:solidFill>
              </a:rPr>
              <a:t>https://timelium.vercel.app</a:t>
            </a:r>
          </a:p>
        </p:txBody>
      </p:sp>
      <p:pic>
        <p:nvPicPr>
          <p:cNvPr id="8" name="Picture 7">
            <a:extLst>
              <a:ext uri="{FF2B5EF4-FFF2-40B4-BE49-F238E27FC236}">
                <a16:creationId xmlns:a16="http://schemas.microsoft.com/office/drawing/2014/main" id="{495C5944-39D0-9334-2A28-FB3F690E0483}"/>
              </a:ext>
            </a:extLst>
          </p:cNvPr>
          <p:cNvPicPr>
            <a:picLocks noChangeAspect="1"/>
          </p:cNvPicPr>
          <p:nvPr/>
        </p:nvPicPr>
        <p:blipFill>
          <a:blip r:embed="rId4"/>
          <a:stretch>
            <a:fillRect/>
          </a:stretch>
        </p:blipFill>
        <p:spPr>
          <a:xfrm>
            <a:off x="2620259" y="1737723"/>
            <a:ext cx="1617483" cy="1621662"/>
          </a:xfrm>
          <a:prstGeom prst="rect">
            <a:avLst/>
          </a:prstGeom>
        </p:spPr>
      </p:pic>
    </p:spTree>
    <p:extLst>
      <p:ext uri="{BB962C8B-B14F-4D97-AF65-F5344CB8AC3E}">
        <p14:creationId xmlns:p14="http://schemas.microsoft.com/office/powerpoint/2010/main" val="276431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14E79CC-7769-D008-11F9-0BE205A9BD13}"/>
              </a:ext>
            </a:extLst>
          </p:cNvPr>
          <p:cNvSpPr txBox="1"/>
          <p:nvPr/>
        </p:nvSpPr>
        <p:spPr>
          <a:xfrm>
            <a:off x="244184" y="-123783"/>
            <a:ext cx="6369628" cy="9648795"/>
          </a:xfrm>
          <a:prstGeom prst="rect">
            <a:avLst/>
          </a:prstGeom>
          <a:noFill/>
        </p:spPr>
        <p:txBody>
          <a:bodyPr wrap="square">
            <a:spAutoFit/>
          </a:bodyPr>
          <a:lstStyle/>
          <a:p>
            <a:pPr algn="just">
              <a:spcAft>
                <a:spcPts val="600"/>
              </a:spcAft>
            </a:pPr>
            <a:endParaRPr lang="en-US" sz="2000" b="1" i="0">
              <a:solidFill>
                <a:schemeClr val="tx2">
                  <a:lumMod val="60000"/>
                  <a:lumOff val="40000"/>
                </a:schemeClr>
              </a:solidFill>
              <a:effectLst/>
              <a:latin typeface="Söhne"/>
            </a:endParaRPr>
          </a:p>
          <a:p>
            <a:pPr algn="just">
              <a:spcAft>
                <a:spcPts val="600"/>
              </a:spcAft>
            </a:pPr>
            <a:r>
              <a:rPr lang="en-US" b="1" i="0">
                <a:solidFill>
                  <a:schemeClr val="tx2">
                    <a:lumMod val="60000"/>
                    <a:lumOff val="40000"/>
                  </a:schemeClr>
                </a:solidFill>
                <a:effectLst/>
                <a:latin typeface="Söhne"/>
              </a:rPr>
              <a:t>Abstract</a:t>
            </a:r>
            <a:r>
              <a:rPr lang="en-US" b="1">
                <a:solidFill>
                  <a:schemeClr val="tx2">
                    <a:lumMod val="60000"/>
                    <a:lumOff val="40000"/>
                  </a:schemeClr>
                </a:solidFill>
                <a:latin typeface="Söhne"/>
              </a:rPr>
              <a:t>:</a:t>
            </a:r>
          </a:p>
          <a:p>
            <a:pPr algn="just">
              <a:spcAft>
                <a:spcPts val="600"/>
              </a:spcAft>
            </a:pPr>
            <a:r>
              <a:rPr lang="en-US" sz="1200" b="0" i="0">
                <a:solidFill>
                  <a:srgbClr val="374151"/>
                </a:solidFill>
                <a:effectLst/>
                <a:latin typeface="Söhne"/>
              </a:rPr>
              <a:t>Timelium is a dynamic, full-stack web application designed to serve as a comprehensive Skill Timeline Builder and professional portfolio platform. Unlike traditional portfolio sites that are often niche-specific (e.g., GitHub for developers, Behance for designers), Timelium provides a universal platform where professionals from any background can showcase their skills, projects, experience, and education through a unique, shareable URL (https://www.timelium.com/username).</a:t>
            </a:r>
          </a:p>
          <a:p>
            <a:pPr algn="just">
              <a:spcAft>
                <a:spcPts val="600"/>
              </a:spcAft>
            </a:pPr>
            <a:r>
              <a:rPr lang="en-US" sz="1200" b="0" i="0">
                <a:solidFill>
                  <a:srgbClr val="374151"/>
                </a:solidFill>
                <a:effectLst/>
                <a:latin typeface="Söhne"/>
              </a:rPr>
              <a:t>The system integrates modern social networking features, allowing users to follow others, like posts, and interact with a live feed. A distinguishing feature of Timelium is the integration of Timelium AI, a generative AI assistant that interacts with the user's live feed context to answer queries. Built using the MERN stack (MongoDB, Express/NestJS, React, Node.js), the project solves the problem of static resumes by creating an interactive, living history of a user's professional journey.</a:t>
            </a:r>
            <a:endParaRPr lang="en-US" sz="1400">
              <a:solidFill>
                <a:srgbClr val="374151"/>
              </a:solidFill>
              <a:latin typeface="Söhne"/>
            </a:endParaRPr>
          </a:p>
          <a:p>
            <a:pPr algn="just">
              <a:spcAft>
                <a:spcPts val="600"/>
              </a:spcAft>
            </a:pPr>
            <a:r>
              <a:rPr lang="en-US" b="1" i="0">
                <a:solidFill>
                  <a:schemeClr val="tx2">
                    <a:lumMod val="60000"/>
                    <a:lumOff val="40000"/>
                  </a:schemeClr>
                </a:solidFill>
                <a:effectLst/>
                <a:latin typeface="Söhne"/>
              </a:rPr>
              <a:t>CHAPTER 1: Introduction</a:t>
            </a:r>
            <a:r>
              <a:rPr lang="en-US" b="1">
                <a:solidFill>
                  <a:schemeClr val="tx2">
                    <a:lumMod val="60000"/>
                    <a:lumOff val="40000"/>
                  </a:schemeClr>
                </a:solidFill>
                <a:latin typeface="Söhne"/>
              </a:rPr>
              <a:t>:</a:t>
            </a:r>
            <a:endParaRPr lang="en-US" b="1" i="0">
              <a:solidFill>
                <a:srgbClr val="374151"/>
              </a:solidFill>
              <a:effectLst/>
              <a:latin typeface="Söhne"/>
            </a:endParaRPr>
          </a:p>
          <a:p>
            <a:pPr algn="just">
              <a:spcAft>
                <a:spcPts val="600"/>
              </a:spcAft>
            </a:pPr>
            <a:r>
              <a:rPr lang="en-US" sz="1200" b="1" i="0">
                <a:solidFill>
                  <a:srgbClr val="374151"/>
                </a:solidFill>
                <a:effectLst/>
                <a:latin typeface="Söhne"/>
              </a:rPr>
              <a:t>1.1 Background of the Project</a:t>
            </a:r>
          </a:p>
          <a:p>
            <a:pPr algn="just">
              <a:spcAft>
                <a:spcPts val="600"/>
              </a:spcAft>
            </a:pPr>
            <a:r>
              <a:rPr lang="en-US" sz="1200" i="0">
                <a:solidFill>
                  <a:srgbClr val="374151"/>
                </a:solidFill>
                <a:effectLst/>
                <a:latin typeface="Söhne"/>
              </a:rPr>
              <a:t>In the current digital era, a static resume or CV is often insufficient to capture the full scope of a professional's capabilities. While platforms like LinkedIn exist, they are often viewed as rigid and overly corporate. Professionals need a space that acts as a personal brand headquarters—a "Timeline" that visualizes their growth, skills, and creative output in real-time. Timelium was developed to bridge this gap, offering a personalized hub that combines the utility of a CV with the engagement of social media.</a:t>
            </a:r>
            <a:endParaRPr lang="en-US" sz="1200" b="0" i="0">
              <a:solidFill>
                <a:srgbClr val="374151"/>
              </a:solidFill>
              <a:effectLst/>
              <a:latin typeface="Söhne"/>
            </a:endParaRPr>
          </a:p>
          <a:p>
            <a:pPr algn="just">
              <a:spcAft>
                <a:spcPts val="600"/>
              </a:spcAft>
            </a:pPr>
            <a:r>
              <a:rPr lang="en-US" sz="1200" b="1">
                <a:solidFill>
                  <a:srgbClr val="374151"/>
                </a:solidFill>
                <a:latin typeface="Söhne"/>
              </a:rPr>
              <a:t>1.2 Problem Statement</a:t>
            </a:r>
          </a:p>
          <a:p>
            <a:pPr marL="285750" indent="-285750" algn="just">
              <a:spcAft>
                <a:spcPts val="600"/>
              </a:spcAft>
              <a:buFont typeface="Arial" panose="020B0604020202020204" pitchFamily="34" charset="0"/>
              <a:buChar char="•"/>
            </a:pPr>
            <a:r>
              <a:rPr lang="en-US" sz="1200" b="1">
                <a:solidFill>
                  <a:srgbClr val="374151"/>
                </a:solidFill>
                <a:latin typeface="Söhne"/>
              </a:rPr>
              <a:t>Fragmentation: </a:t>
            </a:r>
            <a:r>
              <a:rPr lang="en-US" sz="1200">
                <a:solidFill>
                  <a:srgbClr val="374151"/>
                </a:solidFill>
                <a:latin typeface="Söhne"/>
              </a:rPr>
              <a:t>Professionals currently scatter their work across Drive links, social media, and static PDFs.</a:t>
            </a:r>
          </a:p>
          <a:p>
            <a:pPr marL="285750" indent="-285750" algn="just">
              <a:spcAft>
                <a:spcPts val="600"/>
              </a:spcAft>
              <a:buFont typeface="Arial" panose="020B0604020202020204" pitchFamily="34" charset="0"/>
              <a:buChar char="•"/>
            </a:pPr>
            <a:r>
              <a:rPr lang="en-US" sz="1200" b="1">
                <a:solidFill>
                  <a:srgbClr val="374151"/>
                </a:solidFill>
                <a:latin typeface="Söhne"/>
              </a:rPr>
              <a:t>Lack of Interactivity</a:t>
            </a:r>
            <a:r>
              <a:rPr lang="en-US" sz="1200">
                <a:solidFill>
                  <a:srgbClr val="374151"/>
                </a:solidFill>
                <a:latin typeface="Söhne"/>
              </a:rPr>
              <a:t>: Traditional portfolios do not allow visitors to interact (like/follow) or ask questions via AI.</a:t>
            </a:r>
          </a:p>
          <a:p>
            <a:pPr marL="285750" indent="-285750" algn="just">
              <a:spcAft>
                <a:spcPts val="600"/>
              </a:spcAft>
              <a:buFont typeface="Arial" panose="020B0604020202020204" pitchFamily="34" charset="0"/>
              <a:buChar char="•"/>
            </a:pPr>
            <a:r>
              <a:rPr lang="en-US" sz="1200" b="1">
                <a:solidFill>
                  <a:srgbClr val="374151"/>
                </a:solidFill>
                <a:latin typeface="Söhne"/>
              </a:rPr>
              <a:t>Generic Templates: </a:t>
            </a:r>
            <a:r>
              <a:rPr lang="en-US" sz="1200">
                <a:solidFill>
                  <a:srgbClr val="374151"/>
                </a:solidFill>
                <a:latin typeface="Söhne"/>
              </a:rPr>
              <a:t>Most portfolio builders do not cater to all professions equally.</a:t>
            </a:r>
          </a:p>
          <a:p>
            <a:pPr marL="285750" indent="-285750" algn="just">
              <a:spcAft>
                <a:spcPts val="600"/>
              </a:spcAft>
              <a:buFont typeface="Arial" panose="020B0604020202020204" pitchFamily="34" charset="0"/>
              <a:buChar char="•"/>
            </a:pPr>
            <a:r>
              <a:rPr lang="en-US" sz="1200" b="1">
                <a:solidFill>
                  <a:srgbClr val="374151"/>
                </a:solidFill>
                <a:latin typeface="Söhne"/>
              </a:rPr>
              <a:t>Communication Barriers: </a:t>
            </a:r>
            <a:r>
              <a:rPr lang="en-US" sz="1200">
                <a:solidFill>
                  <a:srgbClr val="374151"/>
                </a:solidFill>
                <a:latin typeface="Söhne"/>
              </a:rPr>
              <a:t>Finding direct "Hire Me" contact details (WhatsApp, Telegram) is often difficult on standard platforms.</a:t>
            </a:r>
          </a:p>
          <a:p>
            <a:pPr algn="just">
              <a:spcAft>
                <a:spcPts val="600"/>
              </a:spcAft>
            </a:pPr>
            <a:r>
              <a:rPr lang="en-US" sz="1200" b="1" i="0">
                <a:solidFill>
                  <a:srgbClr val="374151"/>
                </a:solidFill>
                <a:effectLst/>
                <a:latin typeface="Söhne"/>
              </a:rPr>
              <a:t>1.3 Objectives of the Project</a:t>
            </a:r>
          </a:p>
          <a:p>
            <a:pPr marL="285750" indent="-285750" algn="just">
              <a:spcAft>
                <a:spcPts val="600"/>
              </a:spcAft>
              <a:buFont typeface="Arial" panose="020B0604020202020204" pitchFamily="34" charset="0"/>
              <a:buChar char="•"/>
            </a:pPr>
            <a:r>
              <a:rPr lang="en-US" sz="1200" b="1" i="0">
                <a:solidFill>
                  <a:srgbClr val="374151"/>
                </a:solidFill>
                <a:effectLst/>
                <a:latin typeface="Söhne"/>
              </a:rPr>
              <a:t>Primary Objective: </a:t>
            </a:r>
            <a:r>
              <a:rPr lang="en-US" sz="1200" i="0">
                <a:solidFill>
                  <a:srgbClr val="374151"/>
                </a:solidFill>
                <a:effectLst/>
                <a:latin typeface="Söhne"/>
              </a:rPr>
              <a:t>To develop a web-based platform where users can create a professional portfolio with a unique URL.</a:t>
            </a:r>
          </a:p>
          <a:p>
            <a:pPr marL="285750" indent="-285750" algn="just">
              <a:spcAft>
                <a:spcPts val="600"/>
              </a:spcAft>
              <a:buFont typeface="Arial" panose="020B0604020202020204" pitchFamily="34" charset="0"/>
              <a:buChar char="•"/>
            </a:pPr>
            <a:r>
              <a:rPr lang="en-US" sz="1200" b="1" i="0">
                <a:solidFill>
                  <a:srgbClr val="374151"/>
                </a:solidFill>
                <a:effectLst/>
                <a:latin typeface="Söhne"/>
              </a:rPr>
              <a:t>Specific Objectives:</a:t>
            </a:r>
          </a:p>
          <a:p>
            <a:pPr marL="742950" lvl="1" indent="-285750" algn="just">
              <a:spcAft>
                <a:spcPts val="600"/>
              </a:spcAft>
              <a:buFont typeface="Arial" panose="020B0604020202020204" pitchFamily="34" charset="0"/>
              <a:buChar char="•"/>
            </a:pPr>
            <a:r>
              <a:rPr lang="en-US" sz="1200" i="0">
                <a:solidFill>
                  <a:srgbClr val="374151"/>
                </a:solidFill>
                <a:effectLst/>
                <a:latin typeface="Söhne"/>
              </a:rPr>
              <a:t>To implement a secure authentication system (Login/Register).</a:t>
            </a:r>
          </a:p>
          <a:p>
            <a:pPr marL="742950" lvl="1" indent="-285750" algn="just">
              <a:spcAft>
                <a:spcPts val="600"/>
              </a:spcAft>
              <a:buFont typeface="Arial" panose="020B0604020202020204" pitchFamily="34" charset="0"/>
              <a:buChar char="•"/>
            </a:pPr>
            <a:r>
              <a:rPr lang="en-US" sz="1200" i="0">
                <a:solidFill>
                  <a:srgbClr val="374151"/>
                </a:solidFill>
                <a:effectLst/>
                <a:latin typeface="Söhne"/>
              </a:rPr>
              <a:t>To create a "Timeline" interface for Education, Experience, and Projects.</a:t>
            </a:r>
          </a:p>
          <a:p>
            <a:pPr marL="742950" lvl="1" indent="-285750" algn="just">
              <a:spcAft>
                <a:spcPts val="600"/>
              </a:spcAft>
              <a:buFont typeface="Arial" panose="020B0604020202020204" pitchFamily="34" charset="0"/>
              <a:buChar char="•"/>
            </a:pPr>
            <a:r>
              <a:rPr lang="en-US" sz="1200" i="0">
                <a:solidFill>
                  <a:srgbClr val="374151"/>
                </a:solidFill>
                <a:effectLst/>
                <a:latin typeface="Söhne"/>
              </a:rPr>
              <a:t>To integrate </a:t>
            </a:r>
            <a:r>
              <a:rPr lang="en-US" sz="1200" b="1" i="0">
                <a:solidFill>
                  <a:srgbClr val="374151"/>
                </a:solidFill>
                <a:effectLst/>
                <a:latin typeface="Söhne"/>
              </a:rPr>
              <a:t>Timelium AI </a:t>
            </a:r>
            <a:r>
              <a:rPr lang="en-US" sz="1200" i="0">
                <a:solidFill>
                  <a:srgbClr val="374151"/>
                </a:solidFill>
                <a:effectLst/>
                <a:latin typeface="Söhne"/>
              </a:rPr>
              <a:t>(Google Gemini) to assist users and visitors by answering questions based on the live feed context .</a:t>
            </a:r>
          </a:p>
          <a:p>
            <a:pPr marL="742950" lvl="1" indent="-285750" algn="just">
              <a:spcAft>
                <a:spcPts val="600"/>
              </a:spcAft>
              <a:buFont typeface="Arial" panose="020B0604020202020204" pitchFamily="34" charset="0"/>
              <a:buChar char="•"/>
            </a:pPr>
            <a:r>
              <a:rPr lang="en-US" sz="1200" i="0">
                <a:solidFill>
                  <a:srgbClr val="374151"/>
                </a:solidFill>
                <a:effectLst/>
                <a:latin typeface="Söhne"/>
              </a:rPr>
              <a:t>To enable direct "Hire Me" communication channels (WhatsApp, Messenger, Email).</a:t>
            </a:r>
            <a:endParaRPr lang="en-US" sz="1200">
              <a:solidFill>
                <a:srgbClr val="374151"/>
              </a:solidFill>
              <a:latin typeface="Söhne"/>
            </a:endParaRPr>
          </a:p>
          <a:p>
            <a:pPr algn="just">
              <a:spcAft>
                <a:spcPts val="600"/>
              </a:spcAft>
            </a:pPr>
            <a:endParaRPr lang="en-US" sz="1200">
              <a:solidFill>
                <a:srgbClr val="374151"/>
              </a:solidFill>
              <a:latin typeface="Söhne"/>
            </a:endParaRPr>
          </a:p>
          <a:p>
            <a:pPr algn="just">
              <a:spcAft>
                <a:spcPts val="600"/>
              </a:spcAft>
            </a:pPr>
            <a:endParaRPr lang="en-US" sz="1400">
              <a:solidFill>
                <a:srgbClr val="374151"/>
              </a:solidFill>
              <a:latin typeface="Söhne"/>
            </a:endParaRPr>
          </a:p>
          <a:p>
            <a:pPr algn="just">
              <a:spcAft>
                <a:spcPts val="600"/>
              </a:spcAft>
            </a:pPr>
            <a:endParaRPr lang="en-US" sz="1400" b="1" i="0">
              <a:solidFill>
                <a:srgbClr val="374151"/>
              </a:solidFill>
              <a:effectLst/>
              <a:latin typeface="Söhne"/>
            </a:endParaRPr>
          </a:p>
        </p:txBody>
      </p:sp>
      <p:pic>
        <p:nvPicPr>
          <p:cNvPr id="28" name="Picture 27">
            <a:extLst>
              <a:ext uri="{FF2B5EF4-FFF2-40B4-BE49-F238E27FC236}">
                <a16:creationId xmlns:a16="http://schemas.microsoft.com/office/drawing/2014/main" id="{A0F74780-F507-1BBE-35A7-28C1E4869C1D}"/>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634713"/>
            <a:ext cx="6858000" cy="498895"/>
          </a:xfrm>
          <a:prstGeom prst="rect">
            <a:avLst/>
          </a:prstGeom>
        </p:spPr>
      </p:pic>
    </p:spTree>
    <p:extLst>
      <p:ext uri="{BB962C8B-B14F-4D97-AF65-F5344CB8AC3E}">
        <p14:creationId xmlns:p14="http://schemas.microsoft.com/office/powerpoint/2010/main" val="715057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D0DBA6-D423-188A-2363-C05EEC8E05EA}"/>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22E66F31-8397-7C07-0BF6-7F8E1FD00A5A}"/>
              </a:ext>
            </a:extLst>
          </p:cNvPr>
          <p:cNvSpPr txBox="1"/>
          <p:nvPr/>
        </p:nvSpPr>
        <p:spPr>
          <a:xfrm>
            <a:off x="244184" y="250412"/>
            <a:ext cx="6369628" cy="9084538"/>
          </a:xfrm>
          <a:prstGeom prst="rect">
            <a:avLst/>
          </a:prstGeom>
          <a:noFill/>
        </p:spPr>
        <p:txBody>
          <a:bodyPr wrap="square">
            <a:spAutoFit/>
          </a:bodyPr>
          <a:lstStyle/>
          <a:p>
            <a:pPr algn="just">
              <a:spcAft>
                <a:spcPts val="200"/>
              </a:spcAft>
            </a:pPr>
            <a:r>
              <a:rPr lang="en-US" sz="1200" b="1">
                <a:solidFill>
                  <a:srgbClr val="374151"/>
                </a:solidFill>
                <a:latin typeface="Söhne"/>
              </a:rPr>
              <a:t>1.4 Scope of the Project</a:t>
            </a:r>
          </a:p>
          <a:p>
            <a:pPr algn="just">
              <a:spcAft>
                <a:spcPts val="200"/>
              </a:spcAft>
            </a:pPr>
            <a:r>
              <a:rPr lang="en-US" sz="1200" b="1">
                <a:solidFill>
                  <a:srgbClr val="374151"/>
                </a:solidFill>
                <a:latin typeface="Söhne"/>
              </a:rPr>
              <a:t>The project covers:</a:t>
            </a:r>
          </a:p>
          <a:p>
            <a:pPr marL="285750" indent="-285750" algn="just">
              <a:spcAft>
                <a:spcPts val="200"/>
              </a:spcAft>
              <a:buFont typeface="Arial" panose="020B0604020202020204" pitchFamily="34" charset="0"/>
              <a:buChar char="•"/>
            </a:pPr>
            <a:r>
              <a:rPr lang="en-US" sz="1200" b="1">
                <a:solidFill>
                  <a:srgbClr val="374151"/>
                </a:solidFill>
                <a:latin typeface="Söhne"/>
              </a:rPr>
              <a:t>User Module: </a:t>
            </a:r>
            <a:r>
              <a:rPr lang="en-US" sz="1200">
                <a:solidFill>
                  <a:srgbClr val="374151"/>
                </a:solidFill>
                <a:latin typeface="Söhne"/>
              </a:rPr>
              <a:t>Profile creation, avatar upload, and skill management.</a:t>
            </a:r>
          </a:p>
          <a:p>
            <a:pPr marL="285750" indent="-285750" algn="just">
              <a:spcAft>
                <a:spcPts val="200"/>
              </a:spcAft>
              <a:buFont typeface="Arial" panose="020B0604020202020204" pitchFamily="34" charset="0"/>
              <a:buChar char="•"/>
            </a:pPr>
            <a:r>
              <a:rPr lang="en-US" sz="1200" b="1">
                <a:solidFill>
                  <a:srgbClr val="374151"/>
                </a:solidFill>
                <a:latin typeface="Söhne"/>
              </a:rPr>
              <a:t>Social Module: </a:t>
            </a:r>
            <a:r>
              <a:rPr lang="en-US" sz="1200">
                <a:solidFill>
                  <a:srgbClr val="374151"/>
                </a:solidFill>
                <a:latin typeface="Söhne"/>
              </a:rPr>
              <a:t>Posting updates with images, liking posts, and following users.</a:t>
            </a:r>
          </a:p>
          <a:p>
            <a:pPr marL="285750" indent="-285750" algn="just">
              <a:spcAft>
                <a:spcPts val="200"/>
              </a:spcAft>
              <a:buFont typeface="Arial" panose="020B0604020202020204" pitchFamily="34" charset="0"/>
              <a:buChar char="•"/>
            </a:pPr>
            <a:r>
              <a:rPr lang="en-US" sz="1200" b="1">
                <a:solidFill>
                  <a:srgbClr val="374151"/>
                </a:solidFill>
                <a:latin typeface="Söhne"/>
              </a:rPr>
              <a:t>AI Module: </a:t>
            </a:r>
            <a:r>
              <a:rPr lang="en-US" sz="1200">
                <a:solidFill>
                  <a:srgbClr val="374151"/>
                </a:solidFill>
                <a:latin typeface="Söhne"/>
              </a:rPr>
              <a:t>An integrated chatbot for user interaction.</a:t>
            </a:r>
          </a:p>
          <a:p>
            <a:pPr marL="285750" indent="-285750" algn="just">
              <a:spcAft>
                <a:spcPts val="200"/>
              </a:spcAft>
              <a:buFont typeface="Arial" panose="020B0604020202020204" pitchFamily="34" charset="0"/>
              <a:buChar char="•"/>
            </a:pPr>
            <a:r>
              <a:rPr lang="en-US" sz="1200" b="1">
                <a:solidFill>
                  <a:srgbClr val="374151"/>
                </a:solidFill>
                <a:latin typeface="Söhne"/>
              </a:rPr>
              <a:t>Search: </a:t>
            </a:r>
            <a:r>
              <a:rPr lang="en-US" sz="1200">
                <a:solidFill>
                  <a:srgbClr val="374151"/>
                </a:solidFill>
                <a:latin typeface="Söhne"/>
              </a:rPr>
              <a:t>Finding users by name, username, or skills.</a:t>
            </a:r>
          </a:p>
          <a:p>
            <a:pPr marL="285750" indent="-285750" algn="just">
              <a:spcAft>
                <a:spcPts val="200"/>
              </a:spcAft>
              <a:buFont typeface="Arial" panose="020B0604020202020204" pitchFamily="34" charset="0"/>
              <a:buChar char="•"/>
            </a:pPr>
            <a:r>
              <a:rPr lang="en-US" sz="1200" b="1">
                <a:solidFill>
                  <a:srgbClr val="374151"/>
                </a:solidFill>
                <a:latin typeface="Söhne"/>
              </a:rPr>
              <a:t>Limitations: </a:t>
            </a:r>
            <a:r>
              <a:rPr lang="en-US" sz="1200">
                <a:solidFill>
                  <a:srgbClr val="374151"/>
                </a:solidFill>
                <a:latin typeface="Söhne"/>
              </a:rPr>
              <a:t>Currently relies on internet connectivity; offline mode is not yet implemented.</a:t>
            </a:r>
          </a:p>
          <a:p>
            <a:pPr algn="just">
              <a:spcAft>
                <a:spcPts val="200"/>
              </a:spcAft>
            </a:pPr>
            <a:r>
              <a:rPr lang="en-US" sz="1200" b="1">
                <a:solidFill>
                  <a:srgbClr val="374151"/>
                </a:solidFill>
                <a:latin typeface="Söhne"/>
              </a:rPr>
              <a:t>1.5 Target Users</a:t>
            </a:r>
          </a:p>
          <a:p>
            <a:pPr marL="285750" indent="-285750" algn="just">
              <a:spcAft>
                <a:spcPts val="200"/>
              </a:spcAft>
              <a:buFont typeface="Arial" panose="020B0604020202020204" pitchFamily="34" charset="0"/>
              <a:buChar char="•"/>
            </a:pPr>
            <a:r>
              <a:rPr lang="en-US" sz="1200">
                <a:solidFill>
                  <a:srgbClr val="374151"/>
                </a:solidFill>
                <a:latin typeface="Söhne"/>
              </a:rPr>
              <a:t>Job Seekers and Freelancers.</a:t>
            </a:r>
          </a:p>
          <a:p>
            <a:pPr marL="285750" indent="-285750" algn="just">
              <a:spcAft>
                <a:spcPts val="200"/>
              </a:spcAft>
              <a:buFont typeface="Arial" panose="020B0604020202020204" pitchFamily="34" charset="0"/>
              <a:buChar char="•"/>
            </a:pPr>
            <a:r>
              <a:rPr lang="en-US" sz="1200">
                <a:solidFill>
                  <a:srgbClr val="374151"/>
                </a:solidFill>
                <a:latin typeface="Söhne"/>
              </a:rPr>
              <a:t>Students needing a digital portfolio.</a:t>
            </a:r>
          </a:p>
          <a:p>
            <a:pPr marL="285750" indent="-285750" algn="just">
              <a:spcAft>
                <a:spcPts val="200"/>
              </a:spcAft>
              <a:buFont typeface="Arial" panose="020B0604020202020204" pitchFamily="34" charset="0"/>
              <a:buChar char="•"/>
            </a:pPr>
            <a:r>
              <a:rPr lang="en-US" sz="1200">
                <a:solidFill>
                  <a:srgbClr val="374151"/>
                </a:solidFill>
                <a:latin typeface="Söhne"/>
              </a:rPr>
              <a:t>Recruiters looking for talent.</a:t>
            </a:r>
          </a:p>
          <a:p>
            <a:pPr marL="285750" indent="-285750" algn="just">
              <a:spcAft>
                <a:spcPts val="200"/>
              </a:spcAft>
              <a:buFont typeface="Arial" panose="020B0604020202020204" pitchFamily="34" charset="0"/>
              <a:buChar char="•"/>
            </a:pPr>
            <a:r>
              <a:rPr lang="en-US" sz="1200">
                <a:solidFill>
                  <a:srgbClr val="374151"/>
                </a:solidFill>
                <a:latin typeface="Söhne"/>
              </a:rPr>
              <a:t>Professionals wanting to document their career growth.</a:t>
            </a:r>
          </a:p>
          <a:p>
            <a:pPr algn="just">
              <a:spcBef>
                <a:spcPts val="600"/>
              </a:spcBef>
              <a:spcAft>
                <a:spcPts val="600"/>
              </a:spcAft>
            </a:pPr>
            <a:r>
              <a:rPr lang="en-US" b="1" i="0">
                <a:solidFill>
                  <a:schemeClr val="tx2">
                    <a:lumMod val="60000"/>
                    <a:lumOff val="40000"/>
                  </a:schemeClr>
                </a:solidFill>
                <a:effectLst/>
                <a:latin typeface="Söhne"/>
              </a:rPr>
              <a:t>CHAPTER 2: Literature Review / Related Work:</a:t>
            </a:r>
            <a:endParaRPr lang="en-US" b="1">
              <a:solidFill>
                <a:schemeClr val="tx2">
                  <a:lumMod val="60000"/>
                  <a:lumOff val="40000"/>
                </a:schemeClr>
              </a:solidFill>
              <a:latin typeface="Söhne"/>
            </a:endParaRPr>
          </a:p>
          <a:p>
            <a:pPr algn="just">
              <a:spcAft>
                <a:spcPts val="200"/>
              </a:spcAft>
            </a:pPr>
            <a:r>
              <a:rPr lang="en-US" sz="1200" b="1" i="0">
                <a:solidFill>
                  <a:srgbClr val="374151"/>
                </a:solidFill>
                <a:effectLst/>
                <a:latin typeface="Söhne"/>
              </a:rPr>
              <a:t>2.1 Existing Systems</a:t>
            </a:r>
          </a:p>
          <a:p>
            <a:pPr marL="285750" indent="-285750" algn="just">
              <a:spcAft>
                <a:spcPts val="200"/>
              </a:spcAft>
              <a:buFont typeface="Arial" panose="020B0604020202020204" pitchFamily="34" charset="0"/>
              <a:buChar char="•"/>
            </a:pPr>
            <a:r>
              <a:rPr lang="en-US" sz="1200" b="1" i="0">
                <a:solidFill>
                  <a:srgbClr val="374151"/>
                </a:solidFill>
                <a:effectLst/>
                <a:latin typeface="Söhne"/>
              </a:rPr>
              <a:t>LinkedIn: </a:t>
            </a:r>
            <a:r>
              <a:rPr lang="en-US" sz="1200" i="0">
                <a:solidFill>
                  <a:srgbClr val="374151"/>
                </a:solidFill>
                <a:effectLst/>
                <a:latin typeface="Söhne"/>
              </a:rPr>
              <a:t>The standard for professional networking.</a:t>
            </a:r>
          </a:p>
          <a:p>
            <a:pPr marL="285750" indent="-285750" algn="just">
              <a:spcAft>
                <a:spcPts val="200"/>
              </a:spcAft>
              <a:buFont typeface="Arial" panose="020B0604020202020204" pitchFamily="34" charset="0"/>
              <a:buChar char="•"/>
            </a:pPr>
            <a:r>
              <a:rPr lang="en-US" sz="1200" b="1" i="0">
                <a:solidFill>
                  <a:srgbClr val="374151"/>
                </a:solidFill>
                <a:effectLst/>
                <a:latin typeface="Söhne"/>
              </a:rPr>
              <a:t>Linktree: </a:t>
            </a:r>
            <a:r>
              <a:rPr lang="en-US" sz="1200" i="0">
                <a:solidFill>
                  <a:srgbClr val="374151"/>
                </a:solidFill>
                <a:effectLst/>
                <a:latin typeface="Söhne"/>
              </a:rPr>
              <a:t>Used for consolidating links but lacks depth (projects/timeline).</a:t>
            </a:r>
          </a:p>
          <a:p>
            <a:pPr marL="285750" indent="-285750" algn="just">
              <a:spcAft>
                <a:spcPts val="200"/>
              </a:spcAft>
              <a:buFont typeface="Arial" panose="020B0604020202020204" pitchFamily="34" charset="0"/>
              <a:buChar char="•"/>
            </a:pPr>
            <a:r>
              <a:rPr lang="en-US" sz="1200" b="1" i="0">
                <a:solidFill>
                  <a:srgbClr val="374151"/>
                </a:solidFill>
                <a:effectLst/>
                <a:latin typeface="Söhne"/>
              </a:rPr>
              <a:t>Personal Websites: </a:t>
            </a:r>
            <a:r>
              <a:rPr lang="en-US" sz="1200" i="0">
                <a:solidFill>
                  <a:srgbClr val="374151"/>
                </a:solidFill>
                <a:effectLst/>
                <a:latin typeface="Söhne"/>
              </a:rPr>
              <a:t>Highly customizable but require coding knowledge or expensive hosting. </a:t>
            </a:r>
          </a:p>
          <a:p>
            <a:pPr algn="just">
              <a:spcAft>
                <a:spcPts val="200"/>
              </a:spcAft>
            </a:pPr>
            <a:r>
              <a:rPr lang="en-US" sz="1200" b="1" i="0">
                <a:solidFill>
                  <a:srgbClr val="374151"/>
                </a:solidFill>
                <a:effectLst/>
                <a:latin typeface="Söhne"/>
              </a:rPr>
              <a:t>2.2 Limitations of Existing Systems</a:t>
            </a:r>
          </a:p>
          <a:p>
            <a:pPr marL="285750" indent="-285750" algn="just">
              <a:spcAft>
                <a:spcPts val="200"/>
              </a:spcAft>
              <a:buFont typeface="Arial" panose="020B0604020202020204" pitchFamily="34" charset="0"/>
              <a:buChar char="•"/>
            </a:pPr>
            <a:r>
              <a:rPr lang="en-US" sz="1200" b="1" i="0">
                <a:solidFill>
                  <a:srgbClr val="374151"/>
                </a:solidFill>
                <a:effectLst/>
                <a:latin typeface="Söhne"/>
              </a:rPr>
              <a:t>LinkedIn: </a:t>
            </a:r>
            <a:r>
              <a:rPr lang="en-US" sz="1200" i="0">
                <a:solidFill>
                  <a:srgbClr val="374151"/>
                </a:solidFill>
                <a:effectLst/>
                <a:latin typeface="Söhne"/>
              </a:rPr>
              <a:t>Rigid structure; difficult to showcase creative flair; AI features are limited to premium recruiters.</a:t>
            </a:r>
          </a:p>
          <a:p>
            <a:pPr marL="285750" indent="-285750" algn="just">
              <a:spcAft>
                <a:spcPts val="200"/>
              </a:spcAft>
              <a:buFont typeface="Arial" panose="020B0604020202020204" pitchFamily="34" charset="0"/>
              <a:buChar char="•"/>
            </a:pPr>
            <a:r>
              <a:rPr lang="en-US" sz="1200" b="1" i="0">
                <a:solidFill>
                  <a:srgbClr val="374151"/>
                </a:solidFill>
                <a:effectLst/>
                <a:latin typeface="Söhne"/>
              </a:rPr>
              <a:t>Personal Websites: </a:t>
            </a:r>
            <a:r>
              <a:rPr lang="en-US" sz="1200" i="0">
                <a:solidFill>
                  <a:srgbClr val="374151"/>
                </a:solidFill>
                <a:effectLst/>
                <a:latin typeface="Söhne"/>
              </a:rPr>
              <a:t>Static; no "feed" or social interaction; no built-in AI assistant to guide visitors.</a:t>
            </a:r>
          </a:p>
          <a:p>
            <a:pPr algn="just">
              <a:spcAft>
                <a:spcPts val="200"/>
              </a:spcAft>
            </a:pPr>
            <a:r>
              <a:rPr lang="en-US" sz="1200" b="1">
                <a:solidFill>
                  <a:srgbClr val="374151"/>
                </a:solidFill>
                <a:latin typeface="Söhne"/>
              </a:rPr>
              <a:t>2.3 Proposed System Overview</a:t>
            </a:r>
          </a:p>
          <a:p>
            <a:pPr algn="just">
              <a:spcAft>
                <a:spcPts val="200"/>
              </a:spcAft>
            </a:pPr>
            <a:r>
              <a:rPr lang="en-US" sz="1200">
                <a:solidFill>
                  <a:srgbClr val="374151"/>
                </a:solidFill>
                <a:latin typeface="Söhne"/>
              </a:rPr>
              <a:t>Timelium improves on these by offering the structure of a resume (Education/Experience sections) combined with the engagement of a social feed. Uniquely, it includes a "Hire Me" dialog that consolidates direct messaging apps (WhatsApp, Telegram), simplifying the recruitment process.</a:t>
            </a:r>
          </a:p>
          <a:p>
            <a:pPr algn="just">
              <a:spcBef>
                <a:spcPts val="600"/>
              </a:spcBef>
              <a:spcAft>
                <a:spcPts val="600"/>
              </a:spcAft>
            </a:pPr>
            <a:r>
              <a:rPr lang="en-US" b="1" i="0">
                <a:solidFill>
                  <a:schemeClr val="tx2">
                    <a:lumMod val="60000"/>
                    <a:lumOff val="40000"/>
                  </a:schemeClr>
                </a:solidFill>
                <a:effectLst/>
                <a:latin typeface="Söhne"/>
              </a:rPr>
              <a:t>CHAPTER 3: Requirement Analysis:</a:t>
            </a:r>
          </a:p>
          <a:p>
            <a:pPr algn="just">
              <a:spcBef>
                <a:spcPts val="600"/>
              </a:spcBef>
              <a:spcAft>
                <a:spcPts val="200"/>
              </a:spcAft>
            </a:pPr>
            <a:r>
              <a:rPr lang="en-US" sz="1200" b="1" i="0">
                <a:solidFill>
                  <a:srgbClr val="374151"/>
                </a:solidFill>
                <a:effectLst/>
                <a:latin typeface="Söhne"/>
              </a:rPr>
              <a:t>3.1 Functional Requirements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Timeline Management: </a:t>
            </a:r>
            <a:r>
              <a:rPr lang="en-US" sz="1200" i="0">
                <a:solidFill>
                  <a:srgbClr val="374151"/>
                </a:solidFill>
                <a:effectLst/>
                <a:latin typeface="Söhne"/>
              </a:rPr>
              <a:t>CRUD (Create, Read, Update, Delete) operations for Skills, Projects, Experience, and Education .</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Social Feed: </a:t>
            </a:r>
            <a:r>
              <a:rPr lang="en-US" sz="1200" i="0">
                <a:solidFill>
                  <a:srgbClr val="374151"/>
                </a:solidFill>
                <a:effectLst/>
                <a:latin typeface="Söhne"/>
              </a:rPr>
              <a:t>Users can create posts with images and text, and "Like" posts.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Timelium AI</a:t>
            </a:r>
            <a:r>
              <a:rPr lang="en-US" sz="1200" i="0">
                <a:solidFill>
                  <a:srgbClr val="374151"/>
                </a:solidFill>
                <a:effectLst/>
                <a:latin typeface="Söhne"/>
              </a:rPr>
              <a:t>: A chat interface that answers questions using the context of the posts currently visible on the feed.</a:t>
            </a:r>
          </a:p>
          <a:p>
            <a:pPr algn="just">
              <a:spcAft>
                <a:spcPts val="200"/>
              </a:spcAft>
            </a:pPr>
            <a:r>
              <a:rPr lang="en-US" sz="1200" b="1">
                <a:solidFill>
                  <a:srgbClr val="374151"/>
                </a:solidFill>
                <a:latin typeface="Söhne"/>
              </a:rPr>
              <a:t>3.2 Non-Functional Requirements</a:t>
            </a:r>
          </a:p>
          <a:p>
            <a:pPr marL="171450" indent="-171450" algn="just">
              <a:spcAft>
                <a:spcPts val="200"/>
              </a:spcAft>
              <a:buFont typeface="Arial" panose="020B0604020202020204" pitchFamily="34" charset="0"/>
              <a:buChar char="•"/>
            </a:pPr>
            <a:r>
              <a:rPr lang="en-US" sz="1200" b="1">
                <a:solidFill>
                  <a:srgbClr val="374151"/>
                </a:solidFill>
                <a:latin typeface="Söhne"/>
              </a:rPr>
              <a:t>Performance</a:t>
            </a:r>
            <a:r>
              <a:rPr lang="en-US" sz="1200">
                <a:solidFill>
                  <a:srgbClr val="374151"/>
                </a:solidFill>
                <a:latin typeface="Söhne"/>
              </a:rPr>
              <a:t>: The frontend is built with Vite for rapid rendering.</a:t>
            </a:r>
          </a:p>
          <a:p>
            <a:pPr marL="171450" indent="-171450" algn="just">
              <a:spcAft>
                <a:spcPts val="200"/>
              </a:spcAft>
              <a:buFont typeface="Arial" panose="020B0604020202020204" pitchFamily="34" charset="0"/>
              <a:buChar char="•"/>
            </a:pPr>
            <a:r>
              <a:rPr lang="en-US" sz="1200" b="1">
                <a:solidFill>
                  <a:srgbClr val="374151"/>
                </a:solidFill>
                <a:latin typeface="Söhne"/>
              </a:rPr>
              <a:t>Security: </a:t>
            </a:r>
            <a:r>
              <a:rPr lang="en-US" sz="1200">
                <a:solidFill>
                  <a:srgbClr val="374151"/>
                </a:solidFill>
                <a:latin typeface="Söhne"/>
              </a:rPr>
              <a:t>Passwords are hashed using bcrypt. API endpoints are protected using JwtAuthGuard.</a:t>
            </a:r>
          </a:p>
          <a:p>
            <a:pPr marL="171450" indent="-171450" algn="just">
              <a:spcAft>
                <a:spcPts val="200"/>
              </a:spcAft>
              <a:buFont typeface="Arial" panose="020B0604020202020204" pitchFamily="34" charset="0"/>
              <a:buChar char="•"/>
            </a:pPr>
            <a:r>
              <a:rPr lang="en-US" sz="1200" b="1">
                <a:solidFill>
                  <a:srgbClr val="374151"/>
                </a:solidFill>
                <a:latin typeface="Söhne"/>
              </a:rPr>
              <a:t>Usability: </a:t>
            </a:r>
            <a:r>
              <a:rPr lang="en-US" sz="1200">
                <a:solidFill>
                  <a:srgbClr val="374151"/>
                </a:solidFill>
                <a:latin typeface="Söhne"/>
              </a:rPr>
              <a:t>The UI utilizes modern gradients and a dark-mode aesthetic for visual appeal.</a:t>
            </a:r>
          </a:p>
          <a:p>
            <a:pPr algn="just">
              <a:spcAft>
                <a:spcPts val="200"/>
              </a:spcAft>
            </a:pPr>
            <a:r>
              <a:rPr lang="en-US" sz="1200" b="1">
                <a:solidFill>
                  <a:srgbClr val="374151"/>
                </a:solidFill>
                <a:latin typeface="Söhne"/>
              </a:rPr>
              <a:t>3.3 Hardware Requirements</a:t>
            </a:r>
          </a:p>
          <a:p>
            <a:pPr marL="171450" indent="-171450" algn="just">
              <a:spcAft>
                <a:spcPts val="200"/>
              </a:spcAft>
              <a:buFont typeface="Arial" panose="020B0604020202020204" pitchFamily="34" charset="0"/>
              <a:buChar char="•"/>
            </a:pPr>
            <a:r>
              <a:rPr lang="en-US" sz="1200" b="1">
                <a:solidFill>
                  <a:srgbClr val="374151"/>
                </a:solidFill>
                <a:latin typeface="Söhne"/>
              </a:rPr>
              <a:t>Server Side</a:t>
            </a:r>
            <a:r>
              <a:rPr lang="en-US" sz="1200">
                <a:solidFill>
                  <a:srgbClr val="374151"/>
                </a:solidFill>
                <a:latin typeface="Söhne"/>
              </a:rPr>
              <a:t>: Minimum 1GB RAM, 1 vCPU (for Node.js runtime).</a:t>
            </a:r>
          </a:p>
          <a:p>
            <a:pPr marL="171450" indent="-171450" algn="just">
              <a:spcAft>
                <a:spcPts val="200"/>
              </a:spcAft>
              <a:buFont typeface="Arial" panose="020B0604020202020204" pitchFamily="34" charset="0"/>
              <a:buChar char="•"/>
            </a:pPr>
            <a:r>
              <a:rPr lang="en-US" sz="1200" b="1">
                <a:solidFill>
                  <a:srgbClr val="374151"/>
                </a:solidFill>
                <a:latin typeface="Söhne"/>
              </a:rPr>
              <a:t>Client Side: </a:t>
            </a:r>
            <a:r>
              <a:rPr lang="en-US" sz="1200">
                <a:solidFill>
                  <a:srgbClr val="374151"/>
                </a:solidFill>
                <a:latin typeface="Söhne"/>
              </a:rPr>
              <a:t>Any modern device with a web browser.</a:t>
            </a:r>
          </a:p>
        </p:txBody>
      </p:sp>
    </p:spTree>
    <p:extLst>
      <p:ext uri="{BB962C8B-B14F-4D97-AF65-F5344CB8AC3E}">
        <p14:creationId xmlns:p14="http://schemas.microsoft.com/office/powerpoint/2010/main" val="192619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4418AE-06F4-3C24-EE9C-B50C5F6A2B4A}"/>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7DC9D550-D2FD-17DF-5943-0A206AABE50D}"/>
              </a:ext>
            </a:extLst>
          </p:cNvPr>
          <p:cNvSpPr txBox="1"/>
          <p:nvPr/>
        </p:nvSpPr>
        <p:spPr>
          <a:xfrm>
            <a:off x="244184" y="154159"/>
            <a:ext cx="6369628" cy="9156353"/>
          </a:xfrm>
          <a:prstGeom prst="rect">
            <a:avLst/>
          </a:prstGeom>
          <a:noFill/>
        </p:spPr>
        <p:txBody>
          <a:bodyPr wrap="square">
            <a:spAutoFit/>
          </a:bodyPr>
          <a:lstStyle/>
          <a:p>
            <a:pPr algn="just">
              <a:spcAft>
                <a:spcPts val="200"/>
              </a:spcAft>
            </a:pPr>
            <a:r>
              <a:rPr lang="en-US" sz="1200" b="1">
                <a:solidFill>
                  <a:srgbClr val="374151"/>
                </a:solidFill>
                <a:latin typeface="Söhne"/>
              </a:rPr>
              <a:t>3.4 Software Requirements</a:t>
            </a:r>
          </a:p>
          <a:p>
            <a:pPr marL="171450" indent="-171450" algn="just">
              <a:spcAft>
                <a:spcPts val="200"/>
              </a:spcAft>
              <a:buFont typeface="Arial" panose="020B0604020202020204" pitchFamily="34" charset="0"/>
              <a:buChar char="•"/>
            </a:pPr>
            <a:r>
              <a:rPr lang="en-US" sz="1200" b="1">
                <a:solidFill>
                  <a:srgbClr val="374151"/>
                </a:solidFill>
                <a:latin typeface="Söhne"/>
              </a:rPr>
              <a:t>OS: </a:t>
            </a:r>
            <a:r>
              <a:rPr lang="en-US" sz="1200">
                <a:solidFill>
                  <a:srgbClr val="374151"/>
                </a:solidFill>
                <a:latin typeface="Söhne"/>
              </a:rPr>
              <a:t>Windows / Linux / macOS.</a:t>
            </a:r>
          </a:p>
          <a:p>
            <a:pPr marL="171450" indent="-171450" algn="just">
              <a:spcAft>
                <a:spcPts val="200"/>
              </a:spcAft>
              <a:buFont typeface="Arial" panose="020B0604020202020204" pitchFamily="34" charset="0"/>
              <a:buChar char="•"/>
            </a:pPr>
            <a:r>
              <a:rPr lang="en-US" sz="1200" b="1">
                <a:solidFill>
                  <a:srgbClr val="374151"/>
                </a:solidFill>
                <a:latin typeface="Söhne"/>
              </a:rPr>
              <a:t>Runtime</a:t>
            </a:r>
            <a:r>
              <a:rPr lang="en-US" sz="1200">
                <a:solidFill>
                  <a:srgbClr val="374151"/>
                </a:solidFill>
                <a:latin typeface="Söhne"/>
              </a:rPr>
              <a:t>: Node.js (v18+).</a:t>
            </a:r>
          </a:p>
          <a:p>
            <a:pPr marL="171450" indent="-171450" algn="just">
              <a:spcAft>
                <a:spcPts val="200"/>
              </a:spcAft>
              <a:buFont typeface="Arial" panose="020B0604020202020204" pitchFamily="34" charset="0"/>
              <a:buChar char="•"/>
            </a:pPr>
            <a:r>
              <a:rPr lang="en-US" sz="1200" b="1">
                <a:solidFill>
                  <a:srgbClr val="374151"/>
                </a:solidFill>
                <a:latin typeface="Söhne"/>
              </a:rPr>
              <a:t>Database</a:t>
            </a:r>
            <a:r>
              <a:rPr lang="en-US" sz="1200">
                <a:solidFill>
                  <a:srgbClr val="374151"/>
                </a:solidFill>
                <a:latin typeface="Söhne"/>
              </a:rPr>
              <a:t>: MongoDB Atlas (Cloud).</a:t>
            </a:r>
          </a:p>
          <a:p>
            <a:pPr marL="171450" indent="-171450" algn="just">
              <a:spcAft>
                <a:spcPts val="200"/>
              </a:spcAft>
              <a:buFont typeface="Arial" panose="020B0604020202020204" pitchFamily="34" charset="0"/>
              <a:buChar char="•"/>
            </a:pPr>
            <a:r>
              <a:rPr lang="en-US" sz="1200" b="1">
                <a:solidFill>
                  <a:srgbClr val="374151"/>
                </a:solidFill>
                <a:latin typeface="Söhne"/>
              </a:rPr>
              <a:t>AI API: </a:t>
            </a:r>
            <a:r>
              <a:rPr lang="en-US" sz="1200">
                <a:solidFill>
                  <a:srgbClr val="374151"/>
                </a:solidFill>
                <a:latin typeface="Söhne"/>
              </a:rPr>
              <a:t>Google Gemini API.</a:t>
            </a:r>
          </a:p>
          <a:p>
            <a:pPr marL="171450" indent="-171450" algn="just">
              <a:spcAft>
                <a:spcPts val="200"/>
              </a:spcAft>
              <a:buFont typeface="Arial" panose="020B0604020202020204" pitchFamily="34" charset="0"/>
              <a:buChar char="•"/>
            </a:pPr>
            <a:r>
              <a:rPr lang="en-US" sz="1200" b="1">
                <a:solidFill>
                  <a:srgbClr val="374151"/>
                </a:solidFill>
                <a:latin typeface="Söhne"/>
              </a:rPr>
              <a:t>Image Hosting</a:t>
            </a:r>
            <a:r>
              <a:rPr lang="en-US" sz="1200">
                <a:solidFill>
                  <a:srgbClr val="374151"/>
                </a:solidFill>
                <a:latin typeface="Söhne"/>
              </a:rPr>
              <a:t>: Cloudinary.</a:t>
            </a:r>
          </a:p>
          <a:p>
            <a:pPr algn="just">
              <a:spcAft>
                <a:spcPts val="600"/>
              </a:spcAft>
            </a:pPr>
            <a:r>
              <a:rPr lang="en-US" b="1" i="0">
                <a:solidFill>
                  <a:schemeClr val="tx2">
                    <a:lumMod val="60000"/>
                    <a:lumOff val="40000"/>
                  </a:schemeClr>
                </a:solidFill>
                <a:effectLst/>
                <a:latin typeface="Söhne"/>
              </a:rPr>
              <a:t>CHAPTER 4: System Design</a:t>
            </a:r>
          </a:p>
          <a:p>
            <a:pPr algn="just">
              <a:spcAft>
                <a:spcPts val="200"/>
              </a:spcAft>
            </a:pPr>
            <a:r>
              <a:rPr lang="en-US" sz="1200" b="1" i="0">
                <a:solidFill>
                  <a:srgbClr val="374151"/>
                </a:solidFill>
                <a:effectLst/>
                <a:latin typeface="Söhne"/>
              </a:rPr>
              <a:t>4.1 System Architecture</a:t>
            </a:r>
          </a:p>
          <a:p>
            <a:pPr algn="just">
              <a:spcAft>
                <a:spcPts val="200"/>
              </a:spcAft>
            </a:pPr>
            <a:r>
              <a:rPr lang="en-US" sz="1200" i="0">
                <a:solidFill>
                  <a:srgbClr val="374151"/>
                </a:solidFill>
                <a:effectLst/>
                <a:latin typeface="Söhne"/>
              </a:rPr>
              <a:t>Timelium follows a Client-Server Architecture.</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Frontend</a:t>
            </a:r>
            <a:r>
              <a:rPr lang="en-US" sz="1200" i="0">
                <a:solidFill>
                  <a:srgbClr val="374151"/>
                </a:solidFill>
                <a:effectLst/>
                <a:latin typeface="Söhne"/>
              </a:rPr>
              <a:t>: React (SPA) communicating via Axios.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Backend</a:t>
            </a:r>
            <a:r>
              <a:rPr lang="en-US" sz="1200" i="0">
                <a:solidFill>
                  <a:srgbClr val="374151"/>
                </a:solidFill>
                <a:effectLst/>
                <a:latin typeface="Söhne"/>
              </a:rPr>
              <a:t>: NestJS (Node.js framework) exposing RESTful APIs.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Database</a:t>
            </a:r>
            <a:r>
              <a:rPr lang="en-US" sz="1200" i="0">
                <a:solidFill>
                  <a:srgbClr val="374151"/>
                </a:solidFill>
                <a:effectLst/>
                <a:latin typeface="Söhne"/>
              </a:rPr>
              <a:t>: MongoDB storing JSON-like documents.</a:t>
            </a:r>
          </a:p>
          <a:p>
            <a:pPr algn="just">
              <a:spcAft>
                <a:spcPts val="200"/>
              </a:spcAft>
            </a:pPr>
            <a:r>
              <a:rPr lang="en-US" sz="1200" b="1" i="0">
                <a:solidFill>
                  <a:srgbClr val="374151"/>
                </a:solidFill>
                <a:effectLst/>
                <a:latin typeface="Söhne"/>
              </a:rPr>
              <a:t>4.2 Use Case Diagram</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Actor</a:t>
            </a:r>
            <a:r>
              <a:rPr lang="en-US" sz="1200" i="0">
                <a:solidFill>
                  <a:srgbClr val="374151"/>
                </a:solidFill>
                <a:effectLst/>
                <a:latin typeface="Söhne"/>
              </a:rPr>
              <a:t>: User/Visitor.</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Use Cases</a:t>
            </a:r>
            <a:r>
              <a:rPr lang="en-US" sz="1200" i="0">
                <a:solidFill>
                  <a:srgbClr val="374151"/>
                </a:solidFill>
                <a:effectLst/>
                <a:latin typeface="Söhne"/>
              </a:rPr>
              <a:t>: Register, Login, View Profile (/:username), Add Project, Chat with AI, Search Users, Toggle Like.</a:t>
            </a:r>
          </a:p>
          <a:p>
            <a:pPr algn="just">
              <a:spcAft>
                <a:spcPts val="200"/>
              </a:spcAft>
            </a:pPr>
            <a:r>
              <a:rPr lang="en-US" sz="1200" b="1" i="0">
                <a:solidFill>
                  <a:srgbClr val="374151"/>
                </a:solidFill>
                <a:effectLst/>
                <a:latin typeface="Söhne"/>
              </a:rPr>
              <a:t>4.3 Data Flow Description</a:t>
            </a:r>
          </a:p>
          <a:p>
            <a:pPr marL="228600" indent="-228600" algn="just">
              <a:spcAft>
                <a:spcPts val="200"/>
              </a:spcAft>
              <a:buFont typeface="+mj-lt"/>
              <a:buAutoNum type="arabicPeriod"/>
            </a:pPr>
            <a:r>
              <a:rPr lang="en-US" sz="1200" i="0">
                <a:solidFill>
                  <a:srgbClr val="374151"/>
                </a:solidFill>
                <a:effectLst/>
                <a:latin typeface="Söhne"/>
              </a:rPr>
              <a:t>When a user posts an image:</a:t>
            </a:r>
          </a:p>
          <a:p>
            <a:pPr marL="228600" indent="-228600" algn="just">
              <a:spcAft>
                <a:spcPts val="200"/>
              </a:spcAft>
              <a:buFont typeface="+mj-lt"/>
              <a:buAutoNum type="arabicPeriod"/>
            </a:pPr>
            <a:r>
              <a:rPr lang="en-US" sz="1200" i="0">
                <a:solidFill>
                  <a:srgbClr val="374151"/>
                </a:solidFill>
                <a:effectLst/>
                <a:latin typeface="Söhne"/>
              </a:rPr>
              <a:t>Client sends FormData (Text + File) to the server.</a:t>
            </a:r>
          </a:p>
          <a:p>
            <a:pPr marL="228600" indent="-228600" algn="just">
              <a:spcAft>
                <a:spcPts val="200"/>
              </a:spcAft>
              <a:buFont typeface="+mj-lt"/>
              <a:buAutoNum type="arabicPeriod"/>
            </a:pPr>
            <a:r>
              <a:rPr lang="en-US" sz="1200" i="0">
                <a:solidFill>
                  <a:srgbClr val="374151"/>
                </a:solidFill>
                <a:effectLst/>
                <a:latin typeface="Söhne"/>
              </a:rPr>
              <a:t>NestJS controller intercepts the file.</a:t>
            </a:r>
          </a:p>
          <a:p>
            <a:pPr marL="228600" indent="-228600" algn="just">
              <a:spcAft>
                <a:spcPts val="200"/>
              </a:spcAft>
              <a:buFont typeface="+mj-lt"/>
              <a:buAutoNum type="arabicPeriod"/>
            </a:pPr>
            <a:r>
              <a:rPr lang="en-US" sz="1200" i="0">
                <a:solidFill>
                  <a:srgbClr val="374151"/>
                </a:solidFill>
                <a:effectLst/>
                <a:latin typeface="Söhne"/>
              </a:rPr>
              <a:t>Service uploads the image to </a:t>
            </a:r>
            <a:r>
              <a:rPr lang="en-US" sz="1200" b="1" i="0">
                <a:solidFill>
                  <a:srgbClr val="374151"/>
                </a:solidFill>
                <a:effectLst/>
                <a:latin typeface="Söhne"/>
              </a:rPr>
              <a:t>Cloudinary</a:t>
            </a:r>
            <a:r>
              <a:rPr lang="en-US" sz="1200" i="0">
                <a:solidFill>
                  <a:srgbClr val="374151"/>
                </a:solidFill>
                <a:effectLst/>
                <a:latin typeface="Söhne"/>
              </a:rPr>
              <a:t> and gets a secure URL.</a:t>
            </a:r>
          </a:p>
          <a:p>
            <a:pPr marL="228600" indent="-228600" algn="just">
              <a:spcAft>
                <a:spcPts val="200"/>
              </a:spcAft>
              <a:buFont typeface="+mj-lt"/>
              <a:buAutoNum type="arabicPeriod"/>
            </a:pPr>
            <a:r>
              <a:rPr lang="en-US" sz="1200" i="0">
                <a:solidFill>
                  <a:srgbClr val="374151"/>
                </a:solidFill>
                <a:effectLst/>
                <a:latin typeface="Söhne"/>
              </a:rPr>
              <a:t>The URL and text are saved to </a:t>
            </a:r>
            <a:r>
              <a:rPr lang="en-US" sz="1200" b="1" i="0">
                <a:solidFill>
                  <a:srgbClr val="374151"/>
                </a:solidFill>
                <a:effectLst/>
                <a:latin typeface="Söhne"/>
              </a:rPr>
              <a:t>MongoDB</a:t>
            </a:r>
            <a:r>
              <a:rPr lang="en-US" sz="1200" i="0">
                <a:solidFill>
                  <a:srgbClr val="374151"/>
                </a:solidFill>
                <a:effectLst/>
                <a:latin typeface="Söhne"/>
              </a:rPr>
              <a:t>. </a:t>
            </a:r>
          </a:p>
          <a:p>
            <a:pPr algn="just">
              <a:spcAft>
                <a:spcPts val="200"/>
              </a:spcAft>
            </a:pPr>
            <a:r>
              <a:rPr lang="en-US" sz="1200" b="1" i="0">
                <a:solidFill>
                  <a:srgbClr val="374151"/>
                </a:solidFill>
                <a:effectLst/>
                <a:latin typeface="Söhne"/>
              </a:rPr>
              <a:t>4.4 Data Flow Diagram</a:t>
            </a:r>
          </a:p>
          <a:p>
            <a:pPr algn="just">
              <a:spcAft>
                <a:spcPts val="200"/>
              </a:spcAft>
            </a:pPr>
            <a:endParaRPr lang="en-US" sz="1200" b="1">
              <a:solidFill>
                <a:srgbClr val="374151"/>
              </a:solidFill>
              <a:latin typeface="Söhne"/>
            </a:endParaRPr>
          </a:p>
          <a:p>
            <a:pPr algn="just">
              <a:spcAft>
                <a:spcPts val="200"/>
              </a:spcAft>
            </a:pPr>
            <a:endParaRPr lang="en-US" sz="1200" b="1">
              <a:solidFill>
                <a:srgbClr val="374151"/>
              </a:solidFill>
              <a:latin typeface="Söhne"/>
            </a:endParaRPr>
          </a:p>
          <a:p>
            <a:pPr algn="just">
              <a:spcAft>
                <a:spcPts val="200"/>
              </a:spcAft>
            </a:pPr>
            <a:endParaRPr lang="en-US" sz="1200" b="1">
              <a:solidFill>
                <a:srgbClr val="374151"/>
              </a:solidFill>
              <a:latin typeface="Söhne"/>
            </a:endParaRPr>
          </a:p>
          <a:p>
            <a:pPr algn="just">
              <a:spcAft>
                <a:spcPts val="200"/>
              </a:spcAft>
            </a:pPr>
            <a:endParaRPr lang="en-US" sz="1200" b="1">
              <a:solidFill>
                <a:srgbClr val="374151"/>
              </a:solidFill>
              <a:latin typeface="Söhne"/>
            </a:endParaRPr>
          </a:p>
          <a:p>
            <a:pPr algn="just">
              <a:spcAft>
                <a:spcPts val="600"/>
              </a:spcAft>
            </a:pPr>
            <a:r>
              <a:rPr lang="en-US" sz="1200" b="1">
                <a:solidFill>
                  <a:srgbClr val="374151"/>
                </a:solidFill>
                <a:latin typeface="Söhne"/>
              </a:rPr>
              <a:t>4.5 Database Design (Schema)</a:t>
            </a:r>
          </a:p>
          <a:p>
            <a:pPr algn="just">
              <a:spcAft>
                <a:spcPts val="600"/>
              </a:spcAft>
            </a:pPr>
            <a:r>
              <a:rPr lang="en-US" sz="1200" b="1">
                <a:solidFill>
                  <a:srgbClr val="374151"/>
                </a:solidFill>
                <a:latin typeface="Söhne"/>
              </a:rPr>
              <a:t>User Schema (user.schema.ts):</a:t>
            </a:r>
          </a:p>
          <a:p>
            <a:pPr marL="171450" indent="-171450" algn="just">
              <a:spcAft>
                <a:spcPts val="600"/>
              </a:spcAft>
              <a:buFont typeface="Arial" panose="020B0604020202020204" pitchFamily="34" charset="0"/>
              <a:buChar char="•"/>
            </a:pPr>
            <a:r>
              <a:rPr lang="en-US" sz="1200">
                <a:solidFill>
                  <a:srgbClr val="374151"/>
                </a:solidFill>
                <a:latin typeface="Söhne"/>
              </a:rPr>
              <a:t>fullname, username, email, password</a:t>
            </a:r>
          </a:p>
          <a:p>
            <a:pPr marL="171450" indent="-171450" algn="just">
              <a:spcAft>
                <a:spcPts val="600"/>
              </a:spcAft>
              <a:buFont typeface="Arial" panose="020B0604020202020204" pitchFamily="34" charset="0"/>
              <a:buChar char="•"/>
            </a:pPr>
            <a:r>
              <a:rPr lang="en-US" sz="1200">
                <a:solidFill>
                  <a:srgbClr val="374151"/>
                </a:solidFill>
                <a:latin typeface="Söhne"/>
              </a:rPr>
              <a:t>projects, experience, education: Arrays of objects</a:t>
            </a:r>
          </a:p>
          <a:p>
            <a:pPr algn="just">
              <a:spcAft>
                <a:spcPts val="600"/>
              </a:spcAft>
            </a:pPr>
            <a:r>
              <a:rPr lang="en-US" b="1" i="0">
                <a:solidFill>
                  <a:schemeClr val="tx2">
                    <a:lumMod val="60000"/>
                    <a:lumOff val="40000"/>
                  </a:schemeClr>
                </a:solidFill>
                <a:effectLst/>
                <a:latin typeface="Söhne"/>
              </a:rPr>
              <a:t>CHAPTER 5: Technology Stack</a:t>
            </a:r>
          </a:p>
          <a:p>
            <a:pPr algn="just">
              <a:spcAft>
                <a:spcPts val="200"/>
              </a:spcAft>
            </a:pPr>
            <a:r>
              <a:rPr lang="en-US" sz="1200" b="1" i="0">
                <a:solidFill>
                  <a:srgbClr val="374151"/>
                </a:solidFill>
                <a:effectLst/>
                <a:latin typeface="Söhne"/>
              </a:rPr>
              <a:t>5.1 Frontend Technologies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Framework</a:t>
            </a:r>
            <a:r>
              <a:rPr lang="en-US" sz="1200" i="0">
                <a:solidFill>
                  <a:srgbClr val="374151"/>
                </a:solidFill>
                <a:effectLst/>
                <a:latin typeface="Söhne"/>
              </a:rPr>
              <a:t>: React.js (Vite).</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Styling</a:t>
            </a:r>
            <a:r>
              <a:rPr lang="en-US" sz="1200" i="0">
                <a:solidFill>
                  <a:srgbClr val="374151"/>
                </a:solidFill>
                <a:effectLst/>
                <a:latin typeface="Söhne"/>
              </a:rPr>
              <a:t>: Tailwind CSS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UI Libraries</a:t>
            </a:r>
            <a:r>
              <a:rPr lang="en-US" sz="1200" i="0">
                <a:solidFill>
                  <a:srgbClr val="374151"/>
                </a:solidFill>
                <a:effectLst/>
                <a:latin typeface="Söhne"/>
              </a:rPr>
              <a:t>: Radix UI (Dialogs), Lucide React (Icons).</a:t>
            </a:r>
          </a:p>
          <a:p>
            <a:pPr algn="just">
              <a:spcAft>
                <a:spcPts val="200"/>
              </a:spcAft>
            </a:pPr>
            <a:r>
              <a:rPr lang="en-US" sz="1200" b="1" i="0">
                <a:solidFill>
                  <a:srgbClr val="374151"/>
                </a:solidFill>
                <a:effectLst/>
                <a:latin typeface="Söhne"/>
              </a:rPr>
              <a:t>5.2 Backend Technologies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Framework</a:t>
            </a:r>
            <a:r>
              <a:rPr lang="en-US" sz="1200" i="0">
                <a:solidFill>
                  <a:srgbClr val="374151"/>
                </a:solidFill>
                <a:effectLst/>
                <a:latin typeface="Söhne"/>
              </a:rPr>
              <a:t>: NestJS (A progressive Node.js framework).</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Language</a:t>
            </a:r>
            <a:r>
              <a:rPr lang="en-US" sz="1200" i="0">
                <a:solidFill>
                  <a:srgbClr val="374151"/>
                </a:solidFill>
                <a:effectLst/>
                <a:latin typeface="Söhne"/>
              </a:rPr>
              <a:t>: TypeScript.</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API</a:t>
            </a:r>
            <a:r>
              <a:rPr lang="en-US" sz="1200" i="0">
                <a:solidFill>
                  <a:srgbClr val="374151"/>
                </a:solidFill>
                <a:effectLst/>
                <a:latin typeface="Söhne"/>
              </a:rPr>
              <a:t>: REST API.</a:t>
            </a:r>
          </a:p>
        </p:txBody>
      </p:sp>
      <p:pic>
        <p:nvPicPr>
          <p:cNvPr id="2" name="Picture 1">
            <a:extLst>
              <a:ext uri="{FF2B5EF4-FFF2-40B4-BE49-F238E27FC236}">
                <a16:creationId xmlns:a16="http://schemas.microsoft.com/office/drawing/2014/main" id="{E39099C3-AA3B-F74B-C863-F8DEA7DB01E6}"/>
              </a:ext>
            </a:extLst>
          </p:cNvPr>
          <p:cNvPicPr>
            <a:picLocks noChangeAspect="1"/>
          </p:cNvPicPr>
          <p:nvPr/>
        </p:nvPicPr>
        <p:blipFill>
          <a:blip r:embed="rId2"/>
          <a:stretch>
            <a:fillRect/>
          </a:stretch>
        </p:blipFill>
        <p:spPr>
          <a:xfrm>
            <a:off x="1012470" y="5155718"/>
            <a:ext cx="4485813" cy="783929"/>
          </a:xfrm>
          <a:prstGeom prst="rect">
            <a:avLst/>
          </a:prstGeom>
        </p:spPr>
      </p:pic>
      <p:pic>
        <p:nvPicPr>
          <p:cNvPr id="4" name="Picture 3">
            <a:extLst>
              <a:ext uri="{FF2B5EF4-FFF2-40B4-BE49-F238E27FC236}">
                <a16:creationId xmlns:a16="http://schemas.microsoft.com/office/drawing/2014/main" id="{3D445917-4FA1-DD32-14FB-2BE3C797A4C3}"/>
              </a:ext>
            </a:extLst>
          </p:cNvPr>
          <p:cNvPicPr>
            <a:picLocks noChangeAspect="1"/>
          </p:cNvPicPr>
          <p:nvPr/>
        </p:nvPicPr>
        <p:blipFill>
          <a:blip r:embed="rId3"/>
          <a:stretch>
            <a:fillRect/>
          </a:stretch>
        </p:blipFill>
        <p:spPr>
          <a:xfrm>
            <a:off x="4745573" y="6260930"/>
            <a:ext cx="1505420" cy="2040104"/>
          </a:xfrm>
          <a:prstGeom prst="rect">
            <a:avLst/>
          </a:prstGeom>
        </p:spPr>
      </p:pic>
    </p:spTree>
    <p:extLst>
      <p:ext uri="{BB962C8B-B14F-4D97-AF65-F5344CB8AC3E}">
        <p14:creationId xmlns:p14="http://schemas.microsoft.com/office/powerpoint/2010/main" val="170903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291A97-FEAF-2E08-5BA6-3547B97A6575}"/>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D9BCCFC4-805A-D5D0-D81C-ECD9EBFBC9DB}"/>
              </a:ext>
            </a:extLst>
          </p:cNvPr>
          <p:cNvSpPr txBox="1"/>
          <p:nvPr/>
        </p:nvSpPr>
        <p:spPr>
          <a:xfrm>
            <a:off x="244184" y="250412"/>
            <a:ext cx="6369628" cy="8571577"/>
          </a:xfrm>
          <a:prstGeom prst="rect">
            <a:avLst/>
          </a:prstGeom>
          <a:noFill/>
        </p:spPr>
        <p:txBody>
          <a:bodyPr wrap="square">
            <a:spAutoFit/>
          </a:bodyPr>
          <a:lstStyle/>
          <a:p>
            <a:pPr algn="just">
              <a:spcAft>
                <a:spcPts val="200"/>
              </a:spcAft>
            </a:pPr>
            <a:r>
              <a:rPr lang="en-US" sz="1200" b="1" i="0">
                <a:solidFill>
                  <a:srgbClr val="374151"/>
                </a:solidFill>
                <a:effectLst/>
                <a:latin typeface="Söhne"/>
              </a:rPr>
              <a:t>5.3 Database</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Database</a:t>
            </a:r>
            <a:r>
              <a:rPr lang="en-US" sz="1200" i="0">
                <a:solidFill>
                  <a:srgbClr val="374151"/>
                </a:solidFill>
                <a:effectLst/>
                <a:latin typeface="Söhne"/>
              </a:rPr>
              <a:t>: MongoDB (NoSQL).</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ODM: </a:t>
            </a:r>
            <a:r>
              <a:rPr lang="en-US" sz="1200" i="0">
                <a:solidFill>
                  <a:srgbClr val="374151"/>
                </a:solidFill>
                <a:effectLst/>
                <a:latin typeface="Söhne"/>
              </a:rPr>
              <a:t>Mongoose.</a:t>
            </a:r>
          </a:p>
          <a:p>
            <a:pPr algn="just">
              <a:spcAft>
                <a:spcPts val="200"/>
              </a:spcAft>
            </a:pPr>
            <a:r>
              <a:rPr lang="en-US" sz="1200" b="1" i="0">
                <a:solidFill>
                  <a:srgbClr val="374151"/>
                </a:solidFill>
                <a:effectLst/>
                <a:latin typeface="Söhne"/>
              </a:rPr>
              <a:t>5.4 Authentication &amp; Security</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JWT: </a:t>
            </a:r>
            <a:r>
              <a:rPr lang="en-US" sz="1200" i="0">
                <a:solidFill>
                  <a:srgbClr val="374151"/>
                </a:solidFill>
                <a:effectLst/>
                <a:latin typeface="Söhne"/>
              </a:rPr>
              <a:t>JSON Web Tokens for stateless authentication.</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Passport.js</a:t>
            </a:r>
            <a:r>
              <a:rPr lang="en-US" sz="1200" i="0">
                <a:solidFill>
                  <a:srgbClr val="374151"/>
                </a:solidFill>
                <a:effectLst/>
                <a:latin typeface="Söhne"/>
              </a:rPr>
              <a:t>: For handling authentication strategies.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Bcrypt: </a:t>
            </a:r>
            <a:r>
              <a:rPr lang="en-US" sz="1200" i="0">
                <a:solidFill>
                  <a:srgbClr val="374151"/>
                </a:solidFill>
                <a:effectLst/>
                <a:latin typeface="Söhne"/>
              </a:rPr>
              <a:t>For password hashing.</a:t>
            </a:r>
          </a:p>
          <a:p>
            <a:pPr algn="just">
              <a:spcAft>
                <a:spcPts val="200"/>
              </a:spcAft>
            </a:pPr>
            <a:r>
              <a:rPr lang="en-US" sz="1200" b="1" i="0">
                <a:solidFill>
                  <a:srgbClr val="374151"/>
                </a:solidFill>
                <a:effectLst/>
                <a:latin typeface="Söhne"/>
              </a:rPr>
              <a:t>5.5 Tools &amp; Platforms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AI: </a:t>
            </a:r>
            <a:r>
              <a:rPr lang="en-US" sz="1200" i="0">
                <a:solidFill>
                  <a:srgbClr val="374151"/>
                </a:solidFill>
                <a:effectLst/>
                <a:latin typeface="Söhne"/>
              </a:rPr>
              <a:t>Google GenAI (Gemini 2.5 Flash model).</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Cloud Storage: </a:t>
            </a:r>
            <a:r>
              <a:rPr lang="en-US" sz="1200" i="0">
                <a:solidFill>
                  <a:srgbClr val="374151"/>
                </a:solidFill>
                <a:effectLst/>
                <a:latin typeface="Söhne"/>
              </a:rPr>
              <a:t>Cloudinary (for avatars and post images).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IDE: </a:t>
            </a:r>
            <a:r>
              <a:rPr lang="en-US" sz="1200" i="0">
                <a:solidFill>
                  <a:srgbClr val="374151"/>
                </a:solidFill>
                <a:effectLst/>
                <a:latin typeface="Söhne"/>
              </a:rPr>
              <a:t>VS Code.</a:t>
            </a:r>
            <a:endParaRPr lang="en-US" sz="2000" b="1">
              <a:solidFill>
                <a:schemeClr val="tx2">
                  <a:lumMod val="60000"/>
                  <a:lumOff val="40000"/>
                </a:schemeClr>
              </a:solidFill>
              <a:latin typeface="Söhne"/>
            </a:endParaRPr>
          </a:p>
          <a:p>
            <a:pPr algn="just">
              <a:spcAft>
                <a:spcPts val="600"/>
              </a:spcAft>
            </a:pPr>
            <a:r>
              <a:rPr lang="en-US" b="1" i="0">
                <a:solidFill>
                  <a:schemeClr val="tx2">
                    <a:lumMod val="60000"/>
                    <a:lumOff val="40000"/>
                  </a:schemeClr>
                </a:solidFill>
                <a:effectLst/>
                <a:latin typeface="Söhne"/>
              </a:rPr>
              <a:t>CHAPTER 6: Implementation</a:t>
            </a:r>
          </a:p>
          <a:p>
            <a:pPr algn="just">
              <a:spcAft>
                <a:spcPts val="200"/>
              </a:spcAft>
            </a:pPr>
            <a:r>
              <a:rPr lang="en-US" sz="1200" b="1" i="0">
                <a:solidFill>
                  <a:srgbClr val="374151"/>
                </a:solidFill>
                <a:effectLst/>
                <a:latin typeface="Söhne"/>
              </a:rPr>
              <a:t>6.1 Project Folder Structure</a:t>
            </a:r>
          </a:p>
          <a:p>
            <a:pPr algn="just">
              <a:spcAft>
                <a:spcPts val="200"/>
              </a:spcAft>
            </a:pPr>
            <a:r>
              <a:rPr lang="en-US" sz="1200" i="0">
                <a:solidFill>
                  <a:srgbClr val="374151"/>
                </a:solidFill>
                <a:effectLst/>
                <a:latin typeface="Söhne"/>
              </a:rPr>
              <a:t>The project is divided into two main directories: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server/src</a:t>
            </a:r>
            <a:r>
              <a:rPr lang="en-US" sz="1200" i="0">
                <a:solidFill>
                  <a:srgbClr val="374151"/>
                </a:solidFill>
                <a:effectLst/>
                <a:latin typeface="Söhne"/>
              </a:rPr>
              <a:t>: Contains the NestJS backend logic (Modules, Controllers, Services).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client/src</a:t>
            </a:r>
            <a:r>
              <a:rPr lang="en-US" sz="1200" i="0">
                <a:solidFill>
                  <a:srgbClr val="374151"/>
                </a:solidFill>
                <a:effectLst/>
                <a:latin typeface="Söhne"/>
              </a:rPr>
              <a:t>: Contains the React frontend logic (Components, Pages, Assets).</a:t>
            </a:r>
          </a:p>
          <a:p>
            <a:pPr algn="just">
              <a:spcAft>
                <a:spcPts val="200"/>
              </a:spcAft>
            </a:pPr>
            <a:r>
              <a:rPr lang="en-US" sz="1200" b="1" i="0">
                <a:solidFill>
                  <a:srgbClr val="374151"/>
                </a:solidFill>
                <a:effectLst/>
                <a:latin typeface="Söhne"/>
              </a:rPr>
              <a:t>6.2 Frontend Implementation</a:t>
            </a:r>
          </a:p>
          <a:p>
            <a:pPr algn="just">
              <a:spcAft>
                <a:spcPts val="200"/>
              </a:spcAft>
            </a:pPr>
            <a:r>
              <a:rPr lang="en-US" sz="1200" i="0">
                <a:solidFill>
                  <a:srgbClr val="374151"/>
                </a:solidFill>
                <a:effectLst/>
                <a:latin typeface="Söhne"/>
              </a:rPr>
              <a:t>The frontend is split into three main vertical sections ("Splits") for the home layout:</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Split0</a:t>
            </a:r>
            <a:r>
              <a:rPr lang="en-US" sz="1200" i="0">
                <a:solidFill>
                  <a:srgbClr val="374151"/>
                </a:solidFill>
                <a:effectLst/>
                <a:latin typeface="Söhne"/>
              </a:rPr>
              <a:t>: Navigation, Search, and Trending topics.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Split1</a:t>
            </a:r>
            <a:r>
              <a:rPr lang="en-US" sz="1200" i="0">
                <a:solidFill>
                  <a:srgbClr val="374151"/>
                </a:solidFill>
                <a:effectLst/>
                <a:latin typeface="Söhne"/>
              </a:rPr>
              <a:t>: The main Feed where posts are displayed.</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Split2</a:t>
            </a:r>
            <a:r>
              <a:rPr lang="en-US" sz="1200" i="0">
                <a:solidFill>
                  <a:srgbClr val="374151"/>
                </a:solidFill>
                <a:effectLst/>
                <a:latin typeface="Söhne"/>
              </a:rPr>
              <a:t>: Timelium AI chat interface and User Search results.</a:t>
            </a:r>
          </a:p>
          <a:p>
            <a:pPr algn="just">
              <a:spcAft>
                <a:spcPts val="200"/>
              </a:spcAft>
            </a:pPr>
            <a:r>
              <a:rPr lang="en-US" sz="1200" b="1" i="0">
                <a:solidFill>
                  <a:srgbClr val="374151"/>
                </a:solidFill>
                <a:effectLst/>
                <a:latin typeface="Söhne"/>
              </a:rPr>
              <a:t>Profile Page</a:t>
            </a:r>
            <a:r>
              <a:rPr lang="en-US" sz="1200" i="0">
                <a:solidFill>
                  <a:srgbClr val="374151"/>
                </a:solidFill>
                <a:effectLst/>
                <a:latin typeface="Söhne"/>
              </a:rPr>
              <a:t>: A dynamic component (Profile.tsx) that fetches data based on the URL parameter username and conditionally renders "Edit" buttons if the viewer is the profile owner.</a:t>
            </a:r>
          </a:p>
          <a:p>
            <a:pPr algn="just">
              <a:spcAft>
                <a:spcPts val="200"/>
              </a:spcAft>
            </a:pPr>
            <a:r>
              <a:rPr lang="en-US" sz="1200" b="1" i="0">
                <a:solidFill>
                  <a:srgbClr val="374151"/>
                </a:solidFill>
                <a:effectLst/>
                <a:latin typeface="Söhne"/>
              </a:rPr>
              <a:t>6.3 Backend Implementation</a:t>
            </a:r>
          </a:p>
          <a:p>
            <a:pPr marL="171450" indent="-171450" algn="just">
              <a:spcAft>
                <a:spcPts val="200"/>
              </a:spcAft>
              <a:buFont typeface="Arial" panose="020B0604020202020204" pitchFamily="34" charset="0"/>
              <a:buChar char="•"/>
            </a:pPr>
            <a:r>
              <a:rPr lang="en-US" sz="1200" i="0">
                <a:solidFill>
                  <a:srgbClr val="374151"/>
                </a:solidFill>
                <a:effectLst/>
                <a:latin typeface="Söhne"/>
              </a:rPr>
              <a:t>The backend is modularized using NestJS: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AuthModule</a:t>
            </a:r>
            <a:r>
              <a:rPr lang="en-US" sz="1200" i="0">
                <a:solidFill>
                  <a:srgbClr val="374151"/>
                </a:solidFill>
                <a:effectLst/>
                <a:latin typeface="Söhne"/>
              </a:rPr>
              <a:t>: Handles Login and Registration.</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UserModule</a:t>
            </a:r>
            <a:r>
              <a:rPr lang="en-US" sz="1200" i="0">
                <a:solidFill>
                  <a:srgbClr val="374151"/>
                </a:solidFill>
                <a:effectLst/>
                <a:latin typeface="Söhne"/>
              </a:rPr>
              <a:t>: Manages profile updates, skills, and search.</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PostsModule: </a:t>
            </a:r>
            <a:r>
              <a:rPr lang="en-US" sz="1200" i="0">
                <a:solidFill>
                  <a:srgbClr val="374151"/>
                </a:solidFill>
                <a:effectLst/>
                <a:latin typeface="Söhne"/>
              </a:rPr>
              <a:t>Handles creating posts, deleting, and liking.</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GeminiModule: </a:t>
            </a:r>
            <a:r>
              <a:rPr lang="en-US" sz="1200" i="0">
                <a:solidFill>
                  <a:srgbClr val="374151"/>
                </a:solidFill>
                <a:effectLst/>
                <a:latin typeface="Söhne"/>
              </a:rPr>
              <a:t>Processes chat prompts by injecting the last 15 posts as context.</a:t>
            </a:r>
          </a:p>
          <a:p>
            <a:pPr algn="just">
              <a:spcAft>
                <a:spcPts val="200"/>
              </a:spcAft>
            </a:pPr>
            <a:r>
              <a:rPr lang="en-US" sz="1200" b="1" i="0">
                <a:solidFill>
                  <a:srgbClr val="374151"/>
                </a:solidFill>
                <a:effectLst/>
                <a:latin typeface="Söhne"/>
              </a:rPr>
              <a:t>6.4 AI Integration</a:t>
            </a:r>
          </a:p>
          <a:p>
            <a:pPr algn="just">
              <a:spcAft>
                <a:spcPts val="200"/>
              </a:spcAft>
            </a:pPr>
            <a:r>
              <a:rPr lang="en-US" sz="1200" i="0">
                <a:solidFill>
                  <a:srgbClr val="374151"/>
                </a:solidFill>
                <a:effectLst/>
                <a:latin typeface="Söhne"/>
              </a:rPr>
              <a:t>The GeminiService constructs a system instruction that includes the "Current Feed Context." This allows the AI to answer questions like "Who posted about React recently?" by analyzing the text and metadata of the latest posts .</a:t>
            </a:r>
          </a:p>
          <a:p>
            <a:pPr algn="just">
              <a:spcAft>
                <a:spcPts val="600"/>
              </a:spcAft>
            </a:pPr>
            <a:r>
              <a:rPr lang="en-US" b="1" i="0">
                <a:solidFill>
                  <a:schemeClr val="tx2">
                    <a:lumMod val="60000"/>
                    <a:lumOff val="40000"/>
                  </a:schemeClr>
                </a:solidFill>
                <a:effectLst/>
                <a:latin typeface="Söhne"/>
              </a:rPr>
              <a:t>CHAPTER 8: Results &amp; Screenshots</a:t>
            </a:r>
          </a:p>
          <a:p>
            <a:pPr algn="just">
              <a:spcAft>
                <a:spcPts val="200"/>
              </a:spcAft>
            </a:pPr>
            <a:r>
              <a:rPr lang="en-US" sz="1200" b="1" i="0">
                <a:solidFill>
                  <a:srgbClr val="374151"/>
                </a:solidFill>
                <a:effectLst/>
                <a:latin typeface="Söhne"/>
              </a:rPr>
              <a:t>8.1 Performance Evaluation</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Response Time</a:t>
            </a:r>
            <a:r>
              <a:rPr lang="en-US" sz="1200" i="0">
                <a:solidFill>
                  <a:srgbClr val="374151"/>
                </a:solidFill>
                <a:effectLst/>
                <a:latin typeface="Söhne"/>
              </a:rPr>
              <a:t>: The use of NestJS ensures fast API responses.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Search Efficiency</a:t>
            </a:r>
            <a:r>
              <a:rPr lang="en-US" sz="1200" i="0">
                <a:solidFill>
                  <a:srgbClr val="374151"/>
                </a:solidFill>
                <a:effectLst/>
                <a:latin typeface="Söhne"/>
              </a:rPr>
              <a:t>: The backend implements regex-based search for users and skills, allowing for case-insensitive querying.</a:t>
            </a:r>
            <a:endParaRPr lang="en-US" sz="1200" b="1" i="0">
              <a:solidFill>
                <a:srgbClr val="374151"/>
              </a:solidFill>
              <a:effectLst/>
              <a:latin typeface="Söhne"/>
            </a:endParaRPr>
          </a:p>
        </p:txBody>
      </p:sp>
      <p:pic>
        <p:nvPicPr>
          <p:cNvPr id="3" name="Picture 2">
            <a:extLst>
              <a:ext uri="{FF2B5EF4-FFF2-40B4-BE49-F238E27FC236}">
                <a16:creationId xmlns:a16="http://schemas.microsoft.com/office/drawing/2014/main" id="{D0B8054F-4A81-41AE-2797-DF4A79C3B12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8520545"/>
            <a:ext cx="6858000" cy="613064"/>
          </a:xfrm>
          <a:prstGeom prst="rect">
            <a:avLst/>
          </a:prstGeom>
        </p:spPr>
      </p:pic>
    </p:spTree>
    <p:extLst>
      <p:ext uri="{BB962C8B-B14F-4D97-AF65-F5344CB8AC3E}">
        <p14:creationId xmlns:p14="http://schemas.microsoft.com/office/powerpoint/2010/main" val="94160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D50249-A82C-2AB3-D1E5-D9DAEC8A6452}"/>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E38D9287-6615-364C-910D-C3FDCB35F86D}"/>
              </a:ext>
            </a:extLst>
          </p:cNvPr>
          <p:cNvSpPr txBox="1"/>
          <p:nvPr/>
        </p:nvSpPr>
        <p:spPr>
          <a:xfrm>
            <a:off x="244184" y="157815"/>
            <a:ext cx="6369628" cy="8592096"/>
          </a:xfrm>
          <a:prstGeom prst="rect">
            <a:avLst/>
          </a:prstGeom>
          <a:noFill/>
        </p:spPr>
        <p:txBody>
          <a:bodyPr wrap="square">
            <a:spAutoFit/>
          </a:bodyPr>
          <a:lstStyle/>
          <a:p>
            <a:pPr algn="just">
              <a:spcAft>
                <a:spcPts val="200"/>
              </a:spcAft>
            </a:pPr>
            <a:r>
              <a:rPr lang="en-US" sz="1200" b="1" i="0">
                <a:solidFill>
                  <a:srgbClr val="374151"/>
                </a:solidFill>
                <a:effectLst/>
                <a:latin typeface="Söhne"/>
              </a:rPr>
              <a:t>8.1 Output Screens</a:t>
            </a: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i="0">
              <a:solidFill>
                <a:srgbClr val="374151"/>
              </a:solidFill>
              <a:effectLst/>
              <a:latin typeface="Söhne"/>
            </a:endParaRPr>
          </a:p>
          <a:p>
            <a:pPr algn="just">
              <a:spcAft>
                <a:spcPts val="200"/>
              </a:spcAft>
            </a:pPr>
            <a:endParaRPr lang="en-US" sz="1200">
              <a:solidFill>
                <a:srgbClr val="374151"/>
              </a:solidFill>
              <a:latin typeface="Söhne"/>
            </a:endParaRPr>
          </a:p>
          <a:p>
            <a:pPr algn="just">
              <a:spcAft>
                <a:spcPts val="200"/>
              </a:spcAft>
            </a:pPr>
            <a:r>
              <a:rPr lang="en-US" b="1" i="0">
                <a:solidFill>
                  <a:schemeClr val="tx2">
                    <a:lumMod val="60000"/>
                    <a:lumOff val="40000"/>
                  </a:schemeClr>
                </a:solidFill>
                <a:effectLst/>
                <a:latin typeface="Söhne"/>
              </a:rPr>
              <a:t>CHAPTER 9: Advantages &amp; Limitations</a:t>
            </a:r>
            <a:endParaRPr lang="en-US" sz="1200" i="0">
              <a:solidFill>
                <a:srgbClr val="374151"/>
              </a:solidFill>
              <a:effectLst/>
              <a:latin typeface="Söhne"/>
            </a:endParaRPr>
          </a:p>
          <a:p>
            <a:pPr algn="just">
              <a:spcAft>
                <a:spcPts val="200"/>
              </a:spcAft>
            </a:pPr>
            <a:r>
              <a:rPr lang="en-US" sz="1200" b="1" i="0">
                <a:solidFill>
                  <a:srgbClr val="374151"/>
                </a:solidFill>
                <a:effectLst/>
                <a:latin typeface="Söhne"/>
              </a:rPr>
              <a:t>9.1 Advantages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Context-Aware AI</a:t>
            </a:r>
            <a:r>
              <a:rPr lang="en-US" sz="1200" i="0">
                <a:solidFill>
                  <a:srgbClr val="374151"/>
                </a:solidFill>
                <a:effectLst/>
                <a:latin typeface="Söhne"/>
              </a:rPr>
              <a:t>: Unlike generic chatbots, Timelium AI knows what is happening on the user's feed. </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Direct Communication</a:t>
            </a:r>
            <a:r>
              <a:rPr lang="en-US" sz="1200" i="0">
                <a:solidFill>
                  <a:srgbClr val="374151"/>
                </a:solidFill>
                <a:effectLst/>
                <a:latin typeface="Söhne"/>
              </a:rPr>
              <a:t>: The "Hire Me" feature reduces friction between recruiters and candidates.</a:t>
            </a:r>
          </a:p>
          <a:p>
            <a:pPr algn="just">
              <a:spcAft>
                <a:spcPts val="200"/>
              </a:spcAft>
            </a:pPr>
            <a:r>
              <a:rPr lang="en-US" sz="1200" b="1" i="0">
                <a:solidFill>
                  <a:srgbClr val="374151"/>
                </a:solidFill>
                <a:effectLst/>
                <a:latin typeface="Söhne"/>
              </a:rPr>
              <a:t>9.2 Limitations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AI Rate Limits</a:t>
            </a:r>
            <a:r>
              <a:rPr lang="en-US" sz="1200" i="0">
                <a:solidFill>
                  <a:srgbClr val="374151"/>
                </a:solidFill>
                <a:effectLst/>
                <a:latin typeface="Söhne"/>
              </a:rPr>
              <a:t>: The Google Gemini API has usage limits which may affect the chat feature under heavy load.</a:t>
            </a:r>
          </a:p>
          <a:p>
            <a:pPr algn="just">
              <a:spcBef>
                <a:spcPts val="600"/>
              </a:spcBef>
              <a:spcAft>
                <a:spcPts val="200"/>
              </a:spcAft>
            </a:pPr>
            <a:r>
              <a:rPr lang="en-US" b="1" i="0">
                <a:solidFill>
                  <a:schemeClr val="tx2">
                    <a:lumMod val="60000"/>
                    <a:lumOff val="40000"/>
                  </a:schemeClr>
                </a:solidFill>
                <a:effectLst/>
                <a:latin typeface="Söhne"/>
              </a:rPr>
              <a:t>CHAPTER 10: Conclusion &amp; Future Work</a:t>
            </a:r>
          </a:p>
          <a:p>
            <a:pPr algn="just">
              <a:spcAft>
                <a:spcPts val="200"/>
              </a:spcAft>
            </a:pPr>
            <a:r>
              <a:rPr lang="en-US" sz="1200" b="1" i="0">
                <a:solidFill>
                  <a:srgbClr val="374151"/>
                </a:solidFill>
                <a:effectLst/>
                <a:latin typeface="Söhne"/>
              </a:rPr>
              <a:t>10.1 Conclusion</a:t>
            </a:r>
          </a:p>
          <a:p>
            <a:pPr algn="just">
              <a:spcAft>
                <a:spcPts val="200"/>
              </a:spcAft>
            </a:pPr>
            <a:r>
              <a:rPr lang="en-US" sz="1200" i="0">
                <a:solidFill>
                  <a:srgbClr val="374151"/>
                </a:solidFill>
                <a:effectLst/>
                <a:latin typeface="Söhne"/>
              </a:rPr>
              <a:t>Timelium successfully implements a modern, social-media-infused portfolio builder. It empowers users to present themselves professionally while maintaining the dynamic nature of a social network. The integration of AI for feed interaction and the structured "Timeline" approach makes it a robust tool for personal branding in the digital age.</a:t>
            </a:r>
          </a:p>
          <a:p>
            <a:pPr algn="just">
              <a:spcAft>
                <a:spcPts val="200"/>
              </a:spcAft>
            </a:pPr>
            <a:r>
              <a:rPr lang="en-US" sz="1200" b="1" i="0">
                <a:solidFill>
                  <a:srgbClr val="374151"/>
                </a:solidFill>
                <a:effectLst/>
                <a:latin typeface="Söhne"/>
              </a:rPr>
              <a:t>10.2 Future Enhancements</a:t>
            </a:r>
          </a:p>
          <a:p>
            <a:pPr algn="just">
              <a:spcAft>
                <a:spcPts val="200"/>
              </a:spcAft>
            </a:pPr>
            <a:r>
              <a:rPr lang="en-US" sz="1200" i="0">
                <a:solidFill>
                  <a:srgbClr val="374151"/>
                </a:solidFill>
                <a:effectLst/>
                <a:latin typeface="Söhne"/>
              </a:rPr>
              <a:t>To further improve Timelium, the following features are planned:</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Custom Email Gateway</a:t>
            </a:r>
            <a:r>
              <a:rPr lang="en-US" sz="1200" i="0">
                <a:solidFill>
                  <a:srgbClr val="374151"/>
                </a:solidFill>
                <a:effectLst/>
                <a:latin typeface="Söhne"/>
              </a:rPr>
              <a:t>: Allowing non-registered visitors to send emails directly to users through the platform without exposing the user's actual email address.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Messenger Integration</a:t>
            </a:r>
            <a:r>
              <a:rPr lang="en-US" sz="1200" i="0">
                <a:solidFill>
                  <a:srgbClr val="374151"/>
                </a:solidFill>
                <a:effectLst/>
                <a:latin typeface="Söhne"/>
              </a:rPr>
              <a:t>: Real-time chat between users within the platform (WebSockets).</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Graph Analysis</a:t>
            </a:r>
            <a:r>
              <a:rPr lang="en-US" sz="1200" i="0">
                <a:solidFill>
                  <a:srgbClr val="374151"/>
                </a:solidFill>
                <a:effectLst/>
                <a:latin typeface="Söhne"/>
              </a:rPr>
              <a:t>: Visual analytics showing profile visits, post reach, and skill growth over time.</a:t>
            </a:r>
          </a:p>
          <a:p>
            <a:pPr marL="171450" indent="-171450" algn="just">
              <a:spcAft>
                <a:spcPts val="200"/>
              </a:spcAft>
              <a:buFont typeface="Arial" panose="020B0604020202020204" pitchFamily="34" charset="0"/>
              <a:buChar char="•"/>
            </a:pPr>
            <a:r>
              <a:rPr lang="en-US" sz="1200" b="1" i="0">
                <a:solidFill>
                  <a:srgbClr val="374151"/>
                </a:solidFill>
                <a:effectLst/>
                <a:latin typeface="Söhne"/>
              </a:rPr>
              <a:t>Mobile App</a:t>
            </a:r>
            <a:r>
              <a:rPr lang="en-US" sz="1200" i="0">
                <a:solidFill>
                  <a:srgbClr val="374151"/>
                </a:solidFill>
                <a:effectLst/>
                <a:latin typeface="Söhne"/>
              </a:rPr>
              <a:t>: Developing a React Native version for iOS and Android.</a:t>
            </a:r>
          </a:p>
          <a:p>
            <a:pPr algn="just">
              <a:spcAft>
                <a:spcPts val="600"/>
              </a:spcAft>
            </a:pPr>
            <a:endParaRPr lang="en-US" sz="1400" b="1" i="0">
              <a:solidFill>
                <a:srgbClr val="374151"/>
              </a:solidFill>
              <a:effectLst/>
              <a:latin typeface="Söhne"/>
            </a:endParaRPr>
          </a:p>
        </p:txBody>
      </p:sp>
      <p:pic>
        <p:nvPicPr>
          <p:cNvPr id="8" name="Picture 7">
            <a:extLst>
              <a:ext uri="{FF2B5EF4-FFF2-40B4-BE49-F238E27FC236}">
                <a16:creationId xmlns:a16="http://schemas.microsoft.com/office/drawing/2014/main" id="{AF6960E5-113B-34D4-EE26-E8889A06AD4B}"/>
              </a:ext>
            </a:extLst>
          </p:cNvPr>
          <p:cNvPicPr>
            <a:picLocks noChangeAspect="1"/>
          </p:cNvPicPr>
          <p:nvPr/>
        </p:nvPicPr>
        <p:blipFill>
          <a:blip r:embed="rId2"/>
          <a:stretch>
            <a:fillRect/>
          </a:stretch>
        </p:blipFill>
        <p:spPr>
          <a:xfrm>
            <a:off x="0" y="437869"/>
            <a:ext cx="6858000" cy="3095299"/>
          </a:xfrm>
          <a:prstGeom prst="rect">
            <a:avLst/>
          </a:prstGeom>
        </p:spPr>
      </p:pic>
      <p:pic>
        <p:nvPicPr>
          <p:cNvPr id="9" name="Picture 8">
            <a:extLst>
              <a:ext uri="{FF2B5EF4-FFF2-40B4-BE49-F238E27FC236}">
                <a16:creationId xmlns:a16="http://schemas.microsoft.com/office/drawing/2014/main" id="{C7CB6F21-A379-8427-45AB-443F6B4F709B}"/>
              </a:ext>
            </a:extLst>
          </p:cNvPr>
          <p:cNvPicPr>
            <a:picLocks noChangeAspect="1"/>
          </p:cNvPicPr>
          <p:nvPr/>
        </p:nvPicPr>
        <p:blipFill>
          <a:blip r:embed="rId3"/>
          <a:stretch>
            <a:fillRect/>
          </a:stretch>
        </p:blipFill>
        <p:spPr>
          <a:xfrm rot="4346001">
            <a:off x="5881559" y="8053503"/>
            <a:ext cx="646827" cy="951484"/>
          </a:xfrm>
          <a:prstGeom prst="rect">
            <a:avLst/>
          </a:prstGeom>
          <a:effectLst>
            <a:outerShdw blurRad="25400" dist="50800" dir="5400000" algn="ctr" rotWithShape="0">
              <a:srgbClr val="000000">
                <a:alpha val="43137"/>
              </a:srgbClr>
            </a:outerShdw>
          </a:effectLst>
        </p:spPr>
      </p:pic>
    </p:spTree>
    <p:extLst>
      <p:ext uri="{BB962C8B-B14F-4D97-AF65-F5344CB8AC3E}">
        <p14:creationId xmlns:p14="http://schemas.microsoft.com/office/powerpoint/2010/main" val="48740098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0073E6"/>
      </a:dk2>
      <a:lt2>
        <a:srgbClr val="ECECEC"/>
      </a:lt2>
      <a:accent1>
        <a:srgbClr val="4253B3"/>
      </a:accent1>
      <a:accent2>
        <a:srgbClr val="9C93FF"/>
      </a:accent2>
      <a:accent3>
        <a:srgbClr val="AD547C"/>
      </a:accent3>
      <a:accent4>
        <a:srgbClr val="934DA5"/>
      </a:accent4>
      <a:accent5>
        <a:srgbClr val="6E50B4"/>
      </a:accent5>
      <a:accent6>
        <a:srgbClr val="4F5BB7"/>
      </a:accent6>
      <a:hlink>
        <a:srgbClr val="F83837"/>
      </a:hlink>
      <a:folHlink>
        <a:srgbClr val="58ACF6"/>
      </a:folHlink>
    </a:clrScheme>
    <a:fontScheme name="Custom 38">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sky-resume_win32_SL_v7" id="{8BB19DFD-BF70-45BF-A51F-B1245B9C1116}" vid="{2D803E02-FDEF-462F-800A-FCD4F8557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A0E60B-2B24-417A-A2BD-D42203F0A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6742F-0A4F-48A7-933F-8B7C601C29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740D214-CF85-489D-89BF-B8F25942268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sky resume</Template>
  <TotalTime>731</TotalTime>
  <Words>1721</Words>
  <Application>Microsoft Office PowerPoint</Application>
  <PresentationFormat>Letter Paper (8.5x11 in)</PresentationFormat>
  <Paragraphs>175</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Calibri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Milestones</dc:title>
  <dc:creator>Antor Hawlader</dc:creator>
  <cp:lastModifiedBy>Antor Hawlader</cp:lastModifiedBy>
  <cp:revision>135</cp:revision>
  <dcterms:created xsi:type="dcterms:W3CDTF">2023-09-17T14:49:44Z</dcterms:created>
  <dcterms:modified xsi:type="dcterms:W3CDTF">2026-01-21T21:15:41Z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